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12/4/2018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12/4/2018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12/4/2018</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12/4/2018</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12/4/2018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12/4/2018</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12/4/2018</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35D5C-8957-48AE-9724-939917E21FFA}"/>
              </a:ext>
            </a:extLst>
          </p:cNvPr>
          <p:cNvSpPr>
            <a:spLocks noGrp="1"/>
          </p:cNvSpPr>
          <p:nvPr>
            <p:ph type="ctrTitle"/>
          </p:nvPr>
        </p:nvSpPr>
        <p:spPr>
          <a:xfrm>
            <a:off x="1069848" y="1298448"/>
            <a:ext cx="7315200" cy="3255264"/>
          </a:xfrm>
        </p:spPr>
        <p:txBody>
          <a:bodyPr/>
          <a:lstStyle/>
          <a:p>
            <a:r>
              <a:rPr lang="en-GB" dirty="0"/>
              <a:t>GO4LUNCH</a:t>
            </a:r>
          </a:p>
        </p:txBody>
      </p:sp>
      <p:sp>
        <p:nvSpPr>
          <p:cNvPr id="3" name="Subtitle 2">
            <a:extLst>
              <a:ext uri="{FF2B5EF4-FFF2-40B4-BE49-F238E27FC236}">
                <a16:creationId xmlns:a16="http://schemas.microsoft.com/office/drawing/2014/main" id="{DD69D103-DFC4-4083-80FB-2A345868A606}"/>
              </a:ext>
            </a:extLst>
          </p:cNvPr>
          <p:cNvSpPr>
            <a:spLocks noGrp="1"/>
          </p:cNvSpPr>
          <p:nvPr>
            <p:ph type="subTitle" idx="1"/>
          </p:nvPr>
        </p:nvSpPr>
        <p:spPr>
          <a:xfrm>
            <a:off x="1100015" y="4670246"/>
            <a:ext cx="7644490" cy="914400"/>
          </a:xfrm>
        </p:spPr>
        <p:txBody>
          <a:bodyPr/>
          <a:lstStyle/>
          <a:p>
            <a:r>
              <a:rPr lang="en-GB"/>
              <a:t>Android application to find and invite your co-workers to lunch</a:t>
            </a:r>
            <a:endParaRPr lang="en-GB" dirty="0"/>
          </a:p>
        </p:txBody>
      </p:sp>
      <p:pic>
        <p:nvPicPr>
          <p:cNvPr id="5" name="Picture 4">
            <a:extLst>
              <a:ext uri="{FF2B5EF4-FFF2-40B4-BE49-F238E27FC236}">
                <a16:creationId xmlns:a16="http://schemas.microsoft.com/office/drawing/2014/main" id="{12C7B66F-7ABB-4D05-84C8-FEBA17D06D90}"/>
              </a:ext>
            </a:extLst>
          </p:cNvPr>
          <p:cNvPicPr>
            <a:picLocks noChangeAspect="1"/>
          </p:cNvPicPr>
          <p:nvPr/>
        </p:nvPicPr>
        <p:blipFill>
          <a:blip r:embed="rId2"/>
          <a:stretch>
            <a:fillRect/>
          </a:stretch>
        </p:blipFill>
        <p:spPr>
          <a:xfrm>
            <a:off x="5773443" y="1976021"/>
            <a:ext cx="2438400" cy="2438400"/>
          </a:xfrm>
          <a:prstGeom prst="rect">
            <a:avLst/>
          </a:prstGeom>
        </p:spPr>
      </p:pic>
    </p:spTree>
    <p:extLst>
      <p:ext uri="{BB962C8B-B14F-4D97-AF65-F5344CB8AC3E}">
        <p14:creationId xmlns:p14="http://schemas.microsoft.com/office/powerpoint/2010/main" val="1090819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B7BF1-F295-4F5B-A287-ED72E4AE6FDF}"/>
              </a:ext>
            </a:extLst>
          </p:cNvPr>
          <p:cNvSpPr>
            <a:spLocks noGrp="1"/>
          </p:cNvSpPr>
          <p:nvPr>
            <p:ph type="title"/>
          </p:nvPr>
        </p:nvSpPr>
        <p:spPr/>
        <p:txBody>
          <a:bodyPr/>
          <a:lstStyle/>
          <a:p>
            <a:r>
              <a:rPr lang="en-GB" dirty="0"/>
              <a:t>The fragments</a:t>
            </a:r>
          </a:p>
        </p:txBody>
      </p:sp>
      <p:sp>
        <p:nvSpPr>
          <p:cNvPr id="3" name="Content Placeholder 2">
            <a:extLst>
              <a:ext uri="{FF2B5EF4-FFF2-40B4-BE49-F238E27FC236}">
                <a16:creationId xmlns:a16="http://schemas.microsoft.com/office/drawing/2014/main" id="{5F759426-CC9E-4D47-8AF3-BD162C39A02A}"/>
              </a:ext>
            </a:extLst>
          </p:cNvPr>
          <p:cNvSpPr>
            <a:spLocks noGrp="1"/>
          </p:cNvSpPr>
          <p:nvPr>
            <p:ph idx="1"/>
          </p:nvPr>
        </p:nvSpPr>
        <p:spPr>
          <a:xfrm>
            <a:off x="3869268" y="658368"/>
            <a:ext cx="5122333" cy="5541264"/>
          </a:xfrm>
        </p:spPr>
        <p:txBody>
          <a:bodyPr anchor="t">
            <a:normAutofit/>
          </a:bodyPr>
          <a:lstStyle/>
          <a:p>
            <a:pPr marL="0" indent="0">
              <a:buNone/>
            </a:pPr>
            <a:endParaRPr lang="en-GB" dirty="0"/>
          </a:p>
          <a:p>
            <a:pPr marL="0" indent="0">
              <a:buNone/>
            </a:pPr>
            <a:endParaRPr lang="en-GB" dirty="0"/>
          </a:p>
          <a:p>
            <a:pPr marL="0" indent="0">
              <a:buNone/>
            </a:pPr>
            <a:endParaRPr lang="en-GB" dirty="0"/>
          </a:p>
        </p:txBody>
      </p:sp>
      <p:pic>
        <p:nvPicPr>
          <p:cNvPr id="4" name="Picture 3">
            <a:extLst>
              <a:ext uri="{FF2B5EF4-FFF2-40B4-BE49-F238E27FC236}">
                <a16:creationId xmlns:a16="http://schemas.microsoft.com/office/drawing/2014/main" id="{77EC9D9C-B5C6-4A41-8A35-9514179D555B}"/>
              </a:ext>
            </a:extLst>
          </p:cNvPr>
          <p:cNvPicPr>
            <a:picLocks noChangeAspect="1"/>
          </p:cNvPicPr>
          <p:nvPr/>
        </p:nvPicPr>
        <p:blipFill>
          <a:blip r:embed="rId2"/>
          <a:stretch>
            <a:fillRect/>
          </a:stretch>
        </p:blipFill>
        <p:spPr>
          <a:xfrm>
            <a:off x="3869268" y="444161"/>
            <a:ext cx="6686282" cy="976266"/>
          </a:xfrm>
          <a:prstGeom prst="rect">
            <a:avLst/>
          </a:prstGeom>
        </p:spPr>
      </p:pic>
      <p:sp>
        <p:nvSpPr>
          <p:cNvPr id="5" name="Arrow: Down 4">
            <a:extLst>
              <a:ext uri="{FF2B5EF4-FFF2-40B4-BE49-F238E27FC236}">
                <a16:creationId xmlns:a16="http://schemas.microsoft.com/office/drawing/2014/main" id="{6EB17FD9-A220-49A9-BD55-D28EFD83FFE7}"/>
              </a:ext>
            </a:extLst>
          </p:cNvPr>
          <p:cNvSpPr/>
          <p:nvPr/>
        </p:nvSpPr>
        <p:spPr>
          <a:xfrm>
            <a:off x="7793156" y="1478795"/>
            <a:ext cx="328474" cy="4476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02D51866-2AD3-4E1B-9569-CFC8EB77BA65}"/>
              </a:ext>
            </a:extLst>
          </p:cNvPr>
          <p:cNvSpPr txBox="1"/>
          <p:nvPr/>
        </p:nvSpPr>
        <p:spPr>
          <a:xfrm>
            <a:off x="3869268" y="1902719"/>
            <a:ext cx="7254452" cy="584775"/>
          </a:xfrm>
          <a:prstGeom prst="rect">
            <a:avLst/>
          </a:prstGeom>
          <a:noFill/>
        </p:spPr>
        <p:txBody>
          <a:bodyPr wrap="square" rtlCol="0">
            <a:spAutoFit/>
          </a:bodyPr>
          <a:lstStyle/>
          <a:p>
            <a:r>
              <a:rPr lang="en-GB" sz="1600" b="1" dirty="0">
                <a:solidFill>
                  <a:schemeClr val="accent1">
                    <a:lumMod val="75000"/>
                  </a:schemeClr>
                </a:solidFill>
                <a:latin typeface="Courier New" panose="02070309020205020404" pitchFamily="49" charset="0"/>
                <a:cs typeface="Courier New" panose="02070309020205020404" pitchFamily="49" charset="0"/>
              </a:rPr>
              <a:t>Displays the list of all users in the system and a list of those users that have been added as friends</a:t>
            </a:r>
          </a:p>
        </p:txBody>
      </p:sp>
      <p:pic>
        <p:nvPicPr>
          <p:cNvPr id="7" name="Picture 6">
            <a:extLst>
              <a:ext uri="{FF2B5EF4-FFF2-40B4-BE49-F238E27FC236}">
                <a16:creationId xmlns:a16="http://schemas.microsoft.com/office/drawing/2014/main" id="{2D00AC65-EF77-4462-B11B-BB257694E8FA}"/>
              </a:ext>
            </a:extLst>
          </p:cNvPr>
          <p:cNvPicPr>
            <a:picLocks noChangeAspect="1"/>
          </p:cNvPicPr>
          <p:nvPr/>
        </p:nvPicPr>
        <p:blipFill>
          <a:blip r:embed="rId3"/>
          <a:stretch>
            <a:fillRect/>
          </a:stretch>
        </p:blipFill>
        <p:spPr>
          <a:xfrm>
            <a:off x="5025535" y="2728677"/>
            <a:ext cx="2470959" cy="3953247"/>
          </a:xfrm>
          <a:prstGeom prst="rect">
            <a:avLst/>
          </a:prstGeom>
        </p:spPr>
      </p:pic>
      <p:pic>
        <p:nvPicPr>
          <p:cNvPr id="9" name="Picture 8">
            <a:extLst>
              <a:ext uri="{FF2B5EF4-FFF2-40B4-BE49-F238E27FC236}">
                <a16:creationId xmlns:a16="http://schemas.microsoft.com/office/drawing/2014/main" id="{3E432938-CE96-4165-BC6C-BE92BDB46E1D}"/>
              </a:ext>
            </a:extLst>
          </p:cNvPr>
          <p:cNvPicPr>
            <a:picLocks noChangeAspect="1"/>
          </p:cNvPicPr>
          <p:nvPr/>
        </p:nvPicPr>
        <p:blipFill>
          <a:blip r:embed="rId4"/>
          <a:stretch>
            <a:fillRect/>
          </a:stretch>
        </p:blipFill>
        <p:spPr>
          <a:xfrm>
            <a:off x="7711778" y="2728677"/>
            <a:ext cx="2215551" cy="3953247"/>
          </a:xfrm>
          <a:prstGeom prst="rect">
            <a:avLst/>
          </a:prstGeom>
        </p:spPr>
      </p:pic>
    </p:spTree>
    <p:extLst>
      <p:ext uri="{BB962C8B-B14F-4D97-AF65-F5344CB8AC3E}">
        <p14:creationId xmlns:p14="http://schemas.microsoft.com/office/powerpoint/2010/main" val="3331281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B7BF1-F295-4F5B-A287-ED72E4AE6FDF}"/>
              </a:ext>
            </a:extLst>
          </p:cNvPr>
          <p:cNvSpPr>
            <a:spLocks noGrp="1"/>
          </p:cNvSpPr>
          <p:nvPr>
            <p:ph type="title"/>
          </p:nvPr>
        </p:nvSpPr>
        <p:spPr/>
        <p:txBody>
          <a:bodyPr/>
          <a:lstStyle/>
          <a:p>
            <a:r>
              <a:rPr lang="en-GB" dirty="0"/>
              <a:t>The fragments</a:t>
            </a:r>
          </a:p>
        </p:txBody>
      </p:sp>
      <p:sp>
        <p:nvSpPr>
          <p:cNvPr id="3" name="Content Placeholder 2">
            <a:extLst>
              <a:ext uri="{FF2B5EF4-FFF2-40B4-BE49-F238E27FC236}">
                <a16:creationId xmlns:a16="http://schemas.microsoft.com/office/drawing/2014/main" id="{5F759426-CC9E-4D47-8AF3-BD162C39A02A}"/>
              </a:ext>
            </a:extLst>
          </p:cNvPr>
          <p:cNvSpPr>
            <a:spLocks noGrp="1"/>
          </p:cNvSpPr>
          <p:nvPr>
            <p:ph idx="1"/>
          </p:nvPr>
        </p:nvSpPr>
        <p:spPr>
          <a:xfrm>
            <a:off x="3869268" y="658368"/>
            <a:ext cx="5122333" cy="5541264"/>
          </a:xfrm>
        </p:spPr>
        <p:txBody>
          <a:bodyPr anchor="t">
            <a:normAutofit/>
          </a:bodyPr>
          <a:lstStyle/>
          <a:p>
            <a:pPr marL="0" indent="0">
              <a:buNone/>
            </a:pPr>
            <a:endParaRPr lang="en-GB" dirty="0"/>
          </a:p>
          <a:p>
            <a:pPr marL="0" indent="0">
              <a:buNone/>
            </a:pPr>
            <a:endParaRPr lang="en-GB" dirty="0"/>
          </a:p>
          <a:p>
            <a:pPr marL="0" indent="0">
              <a:buNone/>
            </a:pPr>
            <a:endParaRPr lang="en-GB" dirty="0"/>
          </a:p>
        </p:txBody>
      </p:sp>
      <p:pic>
        <p:nvPicPr>
          <p:cNvPr id="4" name="Picture 3">
            <a:extLst>
              <a:ext uri="{FF2B5EF4-FFF2-40B4-BE49-F238E27FC236}">
                <a16:creationId xmlns:a16="http://schemas.microsoft.com/office/drawing/2014/main" id="{77EC9D9C-B5C6-4A41-8A35-9514179D555B}"/>
              </a:ext>
            </a:extLst>
          </p:cNvPr>
          <p:cNvPicPr>
            <a:picLocks noChangeAspect="1"/>
          </p:cNvPicPr>
          <p:nvPr/>
        </p:nvPicPr>
        <p:blipFill>
          <a:blip r:embed="rId2"/>
          <a:stretch>
            <a:fillRect/>
          </a:stretch>
        </p:blipFill>
        <p:spPr>
          <a:xfrm>
            <a:off x="3869268" y="444161"/>
            <a:ext cx="6686282" cy="976266"/>
          </a:xfrm>
          <a:prstGeom prst="rect">
            <a:avLst/>
          </a:prstGeom>
        </p:spPr>
      </p:pic>
      <p:sp>
        <p:nvSpPr>
          <p:cNvPr id="5" name="Arrow: Down 4">
            <a:extLst>
              <a:ext uri="{FF2B5EF4-FFF2-40B4-BE49-F238E27FC236}">
                <a16:creationId xmlns:a16="http://schemas.microsoft.com/office/drawing/2014/main" id="{6EB17FD9-A220-49A9-BD55-D28EFD83FFE7}"/>
              </a:ext>
            </a:extLst>
          </p:cNvPr>
          <p:cNvSpPr/>
          <p:nvPr/>
        </p:nvSpPr>
        <p:spPr>
          <a:xfrm>
            <a:off x="9496231" y="1455059"/>
            <a:ext cx="328474" cy="4476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02D51866-2AD3-4E1B-9569-CFC8EB77BA65}"/>
              </a:ext>
            </a:extLst>
          </p:cNvPr>
          <p:cNvSpPr txBox="1"/>
          <p:nvPr/>
        </p:nvSpPr>
        <p:spPr>
          <a:xfrm>
            <a:off x="3869268" y="1902719"/>
            <a:ext cx="7254452" cy="584775"/>
          </a:xfrm>
          <a:prstGeom prst="rect">
            <a:avLst/>
          </a:prstGeom>
          <a:noFill/>
        </p:spPr>
        <p:txBody>
          <a:bodyPr wrap="square" rtlCol="0">
            <a:spAutoFit/>
          </a:bodyPr>
          <a:lstStyle/>
          <a:p>
            <a:r>
              <a:rPr lang="en-GB" sz="1600" b="1" dirty="0">
                <a:solidFill>
                  <a:schemeClr val="accent1">
                    <a:lumMod val="75000"/>
                  </a:schemeClr>
                </a:solidFill>
                <a:latin typeface="Courier New" panose="02070309020205020404" pitchFamily="49" charset="0"/>
                <a:cs typeface="Courier New" panose="02070309020205020404" pitchFamily="49" charset="0"/>
              </a:rPr>
              <a:t>The last fragment displays any places that have been ‘liked’ by the user </a:t>
            </a:r>
          </a:p>
        </p:txBody>
      </p:sp>
      <p:pic>
        <p:nvPicPr>
          <p:cNvPr id="10" name="Picture 9">
            <a:extLst>
              <a:ext uri="{FF2B5EF4-FFF2-40B4-BE49-F238E27FC236}">
                <a16:creationId xmlns:a16="http://schemas.microsoft.com/office/drawing/2014/main" id="{299F2491-E7BD-4BDD-80AA-A98532E82642}"/>
              </a:ext>
            </a:extLst>
          </p:cNvPr>
          <p:cNvPicPr>
            <a:picLocks noChangeAspect="1"/>
          </p:cNvPicPr>
          <p:nvPr/>
        </p:nvPicPr>
        <p:blipFill>
          <a:blip r:embed="rId3"/>
          <a:stretch>
            <a:fillRect/>
          </a:stretch>
        </p:blipFill>
        <p:spPr>
          <a:xfrm>
            <a:off x="8640958" y="2385011"/>
            <a:ext cx="2367493" cy="4138289"/>
          </a:xfrm>
          <a:prstGeom prst="rect">
            <a:avLst/>
          </a:prstGeom>
        </p:spPr>
      </p:pic>
    </p:spTree>
    <p:extLst>
      <p:ext uri="{BB962C8B-B14F-4D97-AF65-F5344CB8AC3E}">
        <p14:creationId xmlns:p14="http://schemas.microsoft.com/office/powerpoint/2010/main" val="771790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B7BF1-F295-4F5B-A287-ED72E4AE6FDF}"/>
              </a:ext>
            </a:extLst>
          </p:cNvPr>
          <p:cNvSpPr>
            <a:spLocks noGrp="1"/>
          </p:cNvSpPr>
          <p:nvPr>
            <p:ph type="title"/>
          </p:nvPr>
        </p:nvSpPr>
        <p:spPr/>
        <p:txBody>
          <a:bodyPr/>
          <a:lstStyle/>
          <a:p>
            <a:r>
              <a:rPr lang="en-GB" dirty="0"/>
              <a:t>Managing the fragments</a:t>
            </a:r>
          </a:p>
        </p:txBody>
      </p:sp>
      <p:sp>
        <p:nvSpPr>
          <p:cNvPr id="3" name="Content Placeholder 2">
            <a:extLst>
              <a:ext uri="{FF2B5EF4-FFF2-40B4-BE49-F238E27FC236}">
                <a16:creationId xmlns:a16="http://schemas.microsoft.com/office/drawing/2014/main" id="{5F759426-CC9E-4D47-8AF3-BD162C39A02A}"/>
              </a:ext>
            </a:extLst>
          </p:cNvPr>
          <p:cNvSpPr>
            <a:spLocks noGrp="1"/>
          </p:cNvSpPr>
          <p:nvPr>
            <p:ph idx="1"/>
          </p:nvPr>
        </p:nvSpPr>
        <p:spPr>
          <a:xfrm>
            <a:off x="3869268" y="658368"/>
            <a:ext cx="5122333" cy="5541264"/>
          </a:xfrm>
        </p:spPr>
        <p:txBody>
          <a:bodyPr anchor="t">
            <a:normAutofit/>
          </a:bodyPr>
          <a:lstStyle/>
          <a:p>
            <a:pPr marL="0" indent="0">
              <a:buNone/>
            </a:pPr>
            <a:endParaRPr lang="en-GB" dirty="0"/>
          </a:p>
          <a:p>
            <a:pPr marL="0" indent="0">
              <a:buNone/>
            </a:pPr>
            <a:endParaRPr lang="en-GB" dirty="0"/>
          </a:p>
          <a:p>
            <a:pPr marL="0" indent="0">
              <a:buNone/>
            </a:pPr>
            <a:endParaRPr lang="en-GB" dirty="0"/>
          </a:p>
        </p:txBody>
      </p:sp>
      <p:sp>
        <p:nvSpPr>
          <p:cNvPr id="8" name="TextBox 7">
            <a:extLst>
              <a:ext uri="{FF2B5EF4-FFF2-40B4-BE49-F238E27FC236}">
                <a16:creationId xmlns:a16="http://schemas.microsoft.com/office/drawing/2014/main" id="{54349E66-BAF6-42F3-BED7-6397DC7461D9}"/>
              </a:ext>
            </a:extLst>
          </p:cNvPr>
          <p:cNvSpPr txBox="1"/>
          <p:nvPr/>
        </p:nvSpPr>
        <p:spPr>
          <a:xfrm>
            <a:off x="3691715" y="816745"/>
            <a:ext cx="7645070" cy="369332"/>
          </a:xfrm>
          <a:prstGeom prst="rect">
            <a:avLst/>
          </a:prstGeom>
          <a:noFill/>
        </p:spPr>
        <p:txBody>
          <a:bodyPr wrap="square" rtlCol="0">
            <a:spAutoFit/>
          </a:bodyPr>
          <a:lstStyle/>
          <a:p>
            <a:endParaRPr lang="en-GB" dirty="0"/>
          </a:p>
        </p:txBody>
      </p:sp>
      <p:sp>
        <p:nvSpPr>
          <p:cNvPr id="13" name="TextBox 12">
            <a:extLst>
              <a:ext uri="{FF2B5EF4-FFF2-40B4-BE49-F238E27FC236}">
                <a16:creationId xmlns:a16="http://schemas.microsoft.com/office/drawing/2014/main" id="{0918905A-7D01-49D9-AED5-0C2E1C6F2D92}"/>
              </a:ext>
            </a:extLst>
          </p:cNvPr>
          <p:cNvSpPr txBox="1"/>
          <p:nvPr/>
        </p:nvSpPr>
        <p:spPr>
          <a:xfrm>
            <a:off x="3537290" y="4518734"/>
            <a:ext cx="8127968" cy="1569660"/>
          </a:xfrm>
          <a:prstGeom prst="rect">
            <a:avLst/>
          </a:prstGeom>
          <a:noFill/>
        </p:spPr>
        <p:txBody>
          <a:bodyPr wrap="square" rtlCol="0">
            <a:spAutoFit/>
          </a:bodyPr>
          <a:lstStyle/>
          <a:p>
            <a:r>
              <a:rPr lang="en-GB" sz="1600" b="1" dirty="0">
                <a:solidFill>
                  <a:schemeClr val="accent1">
                    <a:lumMod val="75000"/>
                  </a:schemeClr>
                </a:solidFill>
                <a:latin typeface="Courier New" panose="02070309020205020404" pitchFamily="49" charset="0"/>
                <a:cs typeface="Courier New" panose="02070309020205020404" pitchFamily="49" charset="0"/>
              </a:rPr>
              <a:t>In order to display the relevant fragment to the user, depending on which tab is selected, I have added a ‘Frame Layout’ to the res file for the.</a:t>
            </a:r>
          </a:p>
          <a:p>
            <a:endParaRPr lang="en-GB" sz="1600" b="1" dirty="0">
              <a:solidFill>
                <a:schemeClr val="accent1">
                  <a:lumMod val="75000"/>
                </a:schemeClr>
              </a:solidFill>
              <a:latin typeface="Courier New" panose="02070309020205020404" pitchFamily="49" charset="0"/>
              <a:cs typeface="Courier New" panose="02070309020205020404" pitchFamily="49" charset="0"/>
            </a:endParaRPr>
          </a:p>
          <a:p>
            <a:r>
              <a:rPr lang="en-GB" sz="1600" b="1" dirty="0">
                <a:solidFill>
                  <a:schemeClr val="accent1">
                    <a:lumMod val="75000"/>
                  </a:schemeClr>
                </a:solidFill>
                <a:latin typeface="Courier New" panose="02070309020205020404" pitchFamily="49" charset="0"/>
                <a:cs typeface="Courier New" panose="02070309020205020404" pitchFamily="49" charset="0"/>
              </a:rPr>
              <a:t>This Frame layout will be used to hold the different fragments and display them to the user</a:t>
            </a:r>
          </a:p>
        </p:txBody>
      </p:sp>
      <p:pic>
        <p:nvPicPr>
          <p:cNvPr id="14" name="Picture 13">
            <a:extLst>
              <a:ext uri="{FF2B5EF4-FFF2-40B4-BE49-F238E27FC236}">
                <a16:creationId xmlns:a16="http://schemas.microsoft.com/office/drawing/2014/main" id="{D68A6083-A396-451D-9877-954238D2ADC0}"/>
              </a:ext>
            </a:extLst>
          </p:cNvPr>
          <p:cNvPicPr>
            <a:picLocks noChangeAspect="1"/>
          </p:cNvPicPr>
          <p:nvPr/>
        </p:nvPicPr>
        <p:blipFill>
          <a:blip r:embed="rId2"/>
          <a:stretch>
            <a:fillRect/>
          </a:stretch>
        </p:blipFill>
        <p:spPr>
          <a:xfrm>
            <a:off x="3691715" y="143753"/>
            <a:ext cx="6981825" cy="4391025"/>
          </a:xfrm>
          <a:prstGeom prst="rect">
            <a:avLst/>
          </a:prstGeom>
        </p:spPr>
      </p:pic>
    </p:spTree>
    <p:extLst>
      <p:ext uri="{BB962C8B-B14F-4D97-AF65-F5344CB8AC3E}">
        <p14:creationId xmlns:p14="http://schemas.microsoft.com/office/powerpoint/2010/main" val="552568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B7BF1-F295-4F5B-A287-ED72E4AE6FDF}"/>
              </a:ext>
            </a:extLst>
          </p:cNvPr>
          <p:cNvSpPr>
            <a:spLocks noGrp="1"/>
          </p:cNvSpPr>
          <p:nvPr>
            <p:ph type="title"/>
          </p:nvPr>
        </p:nvSpPr>
        <p:spPr/>
        <p:txBody>
          <a:bodyPr/>
          <a:lstStyle/>
          <a:p>
            <a:r>
              <a:rPr lang="en-GB" dirty="0"/>
              <a:t>Managing the fragments</a:t>
            </a:r>
          </a:p>
        </p:txBody>
      </p:sp>
      <p:sp>
        <p:nvSpPr>
          <p:cNvPr id="3" name="Content Placeholder 2">
            <a:extLst>
              <a:ext uri="{FF2B5EF4-FFF2-40B4-BE49-F238E27FC236}">
                <a16:creationId xmlns:a16="http://schemas.microsoft.com/office/drawing/2014/main" id="{5F759426-CC9E-4D47-8AF3-BD162C39A02A}"/>
              </a:ext>
            </a:extLst>
          </p:cNvPr>
          <p:cNvSpPr>
            <a:spLocks noGrp="1"/>
          </p:cNvSpPr>
          <p:nvPr>
            <p:ph idx="1"/>
          </p:nvPr>
        </p:nvSpPr>
        <p:spPr>
          <a:xfrm>
            <a:off x="3869268" y="658368"/>
            <a:ext cx="5122333" cy="5541264"/>
          </a:xfrm>
        </p:spPr>
        <p:txBody>
          <a:bodyPr anchor="t">
            <a:normAutofit/>
          </a:bodyPr>
          <a:lstStyle/>
          <a:p>
            <a:pPr marL="0" indent="0">
              <a:buNone/>
            </a:pPr>
            <a:endParaRPr lang="en-GB" dirty="0"/>
          </a:p>
          <a:p>
            <a:pPr marL="0" indent="0">
              <a:buNone/>
            </a:pPr>
            <a:endParaRPr lang="en-GB" dirty="0"/>
          </a:p>
          <a:p>
            <a:pPr marL="0" indent="0">
              <a:buNone/>
            </a:pPr>
            <a:endParaRPr lang="en-GB" dirty="0"/>
          </a:p>
        </p:txBody>
      </p:sp>
      <p:pic>
        <p:nvPicPr>
          <p:cNvPr id="4" name="Picture 3">
            <a:extLst>
              <a:ext uri="{FF2B5EF4-FFF2-40B4-BE49-F238E27FC236}">
                <a16:creationId xmlns:a16="http://schemas.microsoft.com/office/drawing/2014/main" id="{77EC9D9C-B5C6-4A41-8A35-9514179D555B}"/>
              </a:ext>
            </a:extLst>
          </p:cNvPr>
          <p:cNvPicPr>
            <a:picLocks noChangeAspect="1"/>
          </p:cNvPicPr>
          <p:nvPr/>
        </p:nvPicPr>
        <p:blipFill>
          <a:blip r:embed="rId2"/>
          <a:stretch>
            <a:fillRect/>
          </a:stretch>
        </p:blipFill>
        <p:spPr>
          <a:xfrm>
            <a:off x="3869268" y="444161"/>
            <a:ext cx="6686282" cy="976266"/>
          </a:xfrm>
          <a:prstGeom prst="rect">
            <a:avLst/>
          </a:prstGeom>
        </p:spPr>
      </p:pic>
      <p:sp>
        <p:nvSpPr>
          <p:cNvPr id="8" name="TextBox 7">
            <a:extLst>
              <a:ext uri="{FF2B5EF4-FFF2-40B4-BE49-F238E27FC236}">
                <a16:creationId xmlns:a16="http://schemas.microsoft.com/office/drawing/2014/main" id="{54349E66-BAF6-42F3-BED7-6397DC7461D9}"/>
              </a:ext>
            </a:extLst>
          </p:cNvPr>
          <p:cNvSpPr txBox="1"/>
          <p:nvPr/>
        </p:nvSpPr>
        <p:spPr>
          <a:xfrm>
            <a:off x="3691715" y="1713391"/>
            <a:ext cx="7645070" cy="4832092"/>
          </a:xfrm>
          <a:prstGeom prst="rect">
            <a:avLst/>
          </a:prstGeom>
          <a:noFill/>
        </p:spPr>
        <p:txBody>
          <a:bodyPr wrap="square" rtlCol="0">
            <a:spAutoFit/>
          </a:bodyPr>
          <a:lstStyle/>
          <a:p>
            <a:r>
              <a:rPr lang="en-GB" sz="1400" b="1" dirty="0">
                <a:solidFill>
                  <a:schemeClr val="accent1">
                    <a:lumMod val="75000"/>
                  </a:schemeClr>
                </a:solidFill>
                <a:latin typeface="Courier New" panose="02070309020205020404" pitchFamily="49" charset="0"/>
                <a:cs typeface="Courier New" panose="02070309020205020404" pitchFamily="49" charset="0"/>
              </a:rPr>
              <a:t>Each of the above tab icons have an on Click listener attached.</a:t>
            </a:r>
          </a:p>
          <a:p>
            <a:endParaRPr lang="en-GB" sz="1400" dirty="0"/>
          </a:p>
          <a:p>
            <a:r>
              <a:rPr lang="en-GB" sz="1400" b="1" dirty="0">
                <a:solidFill>
                  <a:schemeClr val="accent1">
                    <a:lumMod val="75000"/>
                  </a:schemeClr>
                </a:solidFill>
                <a:latin typeface="Courier New" panose="02070309020205020404" pitchFamily="49" charset="0"/>
                <a:cs typeface="Courier New" panose="02070309020205020404" pitchFamily="49" charset="0"/>
              </a:rPr>
              <a:t>Depending on the tab selected the click events will do the following</a:t>
            </a:r>
          </a:p>
          <a:p>
            <a:endParaRPr lang="en-GB" sz="1400" dirty="0"/>
          </a:p>
          <a:p>
            <a:pPr marL="285750" indent="-285750">
              <a:buFont typeface="Arial" panose="020B0604020202020204" pitchFamily="34" charset="0"/>
              <a:buChar char="•"/>
            </a:pPr>
            <a:r>
              <a:rPr lang="en-GB" sz="1400" dirty="0"/>
              <a:t>Update the UI (changing the icons from orange(selected) to black (unselected)</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Call the ‘createFragment()’ method depending on which tab is selected.</a:t>
            </a:r>
          </a:p>
          <a:p>
            <a:pPr marL="285750" indent="-285750">
              <a:buFont typeface="Arial" panose="020B0604020202020204" pitchFamily="34" charset="0"/>
              <a:buChar char="•"/>
            </a:pPr>
            <a:endParaRPr lang="en-GB" sz="1400" dirty="0"/>
          </a:p>
          <a:p>
            <a:r>
              <a:rPr lang="en-GB" sz="1400" b="1" dirty="0">
                <a:solidFill>
                  <a:schemeClr val="accent1">
                    <a:lumMod val="75000"/>
                  </a:schemeClr>
                </a:solidFill>
                <a:latin typeface="Courier New" panose="02070309020205020404" pitchFamily="49" charset="0"/>
                <a:cs typeface="Courier New" panose="02070309020205020404" pitchFamily="49" charset="0"/>
              </a:rPr>
              <a:t>For example, clicking on ‘List View’ will call createRestaurantListFragment() which will execute the following code </a:t>
            </a:r>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r>
              <a:rPr lang="en-GB" sz="1400" b="1" dirty="0">
                <a:solidFill>
                  <a:schemeClr val="accent1">
                    <a:lumMod val="75000"/>
                  </a:schemeClr>
                </a:solidFill>
                <a:latin typeface="Courier New" panose="02070309020205020404" pitchFamily="49" charset="0"/>
                <a:cs typeface="Courier New" panose="02070309020205020404" pitchFamily="49" charset="0"/>
              </a:rPr>
              <a:t>This will replace any fragment contained in the Frame layout we saw in the previous slide, displaying the new fragment to the user</a:t>
            </a:r>
          </a:p>
          <a:p>
            <a:endParaRPr lang="en-GB" sz="1400" dirty="0"/>
          </a:p>
          <a:p>
            <a:endParaRPr lang="en-GB" sz="1400" dirty="0"/>
          </a:p>
        </p:txBody>
      </p:sp>
      <p:sp>
        <p:nvSpPr>
          <p:cNvPr id="11" name="Rectangle 2">
            <a:extLst>
              <a:ext uri="{FF2B5EF4-FFF2-40B4-BE49-F238E27FC236}">
                <a16:creationId xmlns:a16="http://schemas.microsoft.com/office/drawing/2014/main" id="{7DCA1BB9-2A24-4FAA-A4B1-0507B81C8848}"/>
              </a:ext>
            </a:extLst>
          </p:cNvPr>
          <p:cNvSpPr>
            <a:spLocks noChangeArrowheads="1"/>
          </p:cNvSpPr>
          <p:nvPr/>
        </p:nvSpPr>
        <p:spPr bwMode="auto">
          <a:xfrm>
            <a:off x="3691715" y="4129437"/>
            <a:ext cx="8149700"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final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RestaurantListFragment listFragment = </a:t>
            </a: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RestaurantListFragment();</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FragmentManager manager = </a:t>
            </a: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this</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.getSupportFragmentManager();</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FragmentTransaction transaction = manager.beginTransaction();</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transaction.replace(R.id.</a:t>
            </a:r>
            <a:r>
              <a:rPr kumimoji="0" lang="en-US" altLang="en-US" sz="1400" b="1"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fragment_container</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listFragment, </a:t>
            </a:r>
            <a:r>
              <a:rPr kumimoji="0" lang="en-US" altLang="en-US" sz="1400" b="1"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RESTAURANT_LIST_FRAGMENT</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transaction.commit();</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8083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B7BF1-F295-4F5B-A287-ED72E4AE6FDF}"/>
              </a:ext>
            </a:extLst>
          </p:cNvPr>
          <p:cNvSpPr>
            <a:spLocks noGrp="1"/>
          </p:cNvSpPr>
          <p:nvPr>
            <p:ph type="title"/>
          </p:nvPr>
        </p:nvSpPr>
        <p:spPr/>
        <p:txBody>
          <a:bodyPr/>
          <a:lstStyle/>
          <a:p>
            <a:r>
              <a:rPr lang="en-GB" dirty="0"/>
              <a:t>Multi language display</a:t>
            </a:r>
          </a:p>
        </p:txBody>
      </p:sp>
      <p:sp>
        <p:nvSpPr>
          <p:cNvPr id="3" name="Content Placeholder 2">
            <a:extLst>
              <a:ext uri="{FF2B5EF4-FFF2-40B4-BE49-F238E27FC236}">
                <a16:creationId xmlns:a16="http://schemas.microsoft.com/office/drawing/2014/main" id="{5F759426-CC9E-4D47-8AF3-BD162C39A02A}"/>
              </a:ext>
            </a:extLst>
          </p:cNvPr>
          <p:cNvSpPr>
            <a:spLocks noGrp="1"/>
          </p:cNvSpPr>
          <p:nvPr>
            <p:ph idx="1"/>
          </p:nvPr>
        </p:nvSpPr>
        <p:spPr>
          <a:xfrm>
            <a:off x="3869268" y="658368"/>
            <a:ext cx="7852301" cy="5541264"/>
          </a:xfrm>
        </p:spPr>
        <p:txBody>
          <a:bodyPr anchor="t">
            <a:normAutofit/>
          </a:bodyPr>
          <a:lstStyle/>
          <a:p>
            <a:pPr marL="0" indent="0">
              <a:buNone/>
            </a:pPr>
            <a:endParaRPr lang="en-GB" dirty="0"/>
          </a:p>
          <a:p>
            <a:pPr marL="0" indent="0">
              <a:buNone/>
            </a:pPr>
            <a:r>
              <a:rPr lang="en-GB" sz="1400" b="1" dirty="0">
                <a:solidFill>
                  <a:schemeClr val="accent1">
                    <a:lumMod val="75000"/>
                  </a:schemeClr>
                </a:solidFill>
                <a:latin typeface="Courier New" panose="02070309020205020404" pitchFamily="49" charset="0"/>
                <a:cs typeface="Courier New" panose="02070309020205020404" pitchFamily="49" charset="0"/>
              </a:rPr>
              <a:t>Each piece of text displayed to the user in this app is stores in the Strings resource directory</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sz="1400" b="1" dirty="0">
                <a:solidFill>
                  <a:schemeClr val="accent1">
                    <a:lumMod val="75000"/>
                  </a:schemeClr>
                </a:solidFill>
                <a:latin typeface="Courier New" panose="02070309020205020404" pitchFamily="49" charset="0"/>
                <a:cs typeface="Courier New" panose="02070309020205020404" pitchFamily="49" charset="0"/>
              </a:rPr>
              <a:t>Android resolves language- and culture-specific resources based on the system locale setting. It is therefore possible to create another strings resource for a defined country code which android will use when detecting a new locale (in this case we are translating the application to Spanish (es)</a:t>
            </a:r>
          </a:p>
          <a:p>
            <a:pPr marL="0" indent="0">
              <a:buNone/>
            </a:pPr>
            <a:endParaRPr lang="en-GB" dirty="0"/>
          </a:p>
          <a:p>
            <a:pPr marL="0" indent="0">
              <a:buNone/>
            </a:pPr>
            <a:r>
              <a:rPr lang="en-GB" sz="1400" b="1" dirty="0">
                <a:solidFill>
                  <a:schemeClr val="accent1">
                    <a:lumMod val="75000"/>
                  </a:schemeClr>
                </a:solidFill>
                <a:latin typeface="Courier New" panose="02070309020205020404" pitchFamily="49" charset="0"/>
                <a:cs typeface="Courier New" panose="02070309020205020404" pitchFamily="49" charset="0"/>
              </a:rPr>
              <a:t>The next slide will look at the Spanish strings resources</a:t>
            </a:r>
          </a:p>
          <a:p>
            <a:pPr marL="0" indent="0">
              <a:buNone/>
            </a:pPr>
            <a:endParaRPr lang="en-GB" dirty="0"/>
          </a:p>
        </p:txBody>
      </p:sp>
      <p:pic>
        <p:nvPicPr>
          <p:cNvPr id="5" name="Picture 4">
            <a:extLst>
              <a:ext uri="{FF2B5EF4-FFF2-40B4-BE49-F238E27FC236}">
                <a16:creationId xmlns:a16="http://schemas.microsoft.com/office/drawing/2014/main" id="{C01FDF7B-56E4-4DFE-9157-B154D58EE335}"/>
              </a:ext>
            </a:extLst>
          </p:cNvPr>
          <p:cNvPicPr>
            <a:picLocks noChangeAspect="1"/>
          </p:cNvPicPr>
          <p:nvPr/>
        </p:nvPicPr>
        <p:blipFill>
          <a:blip r:embed="rId2"/>
          <a:stretch>
            <a:fillRect/>
          </a:stretch>
        </p:blipFill>
        <p:spPr>
          <a:xfrm>
            <a:off x="3869268" y="1828337"/>
            <a:ext cx="7372350" cy="1123950"/>
          </a:xfrm>
          <a:prstGeom prst="rect">
            <a:avLst/>
          </a:prstGeom>
        </p:spPr>
      </p:pic>
    </p:spTree>
    <p:extLst>
      <p:ext uri="{BB962C8B-B14F-4D97-AF65-F5344CB8AC3E}">
        <p14:creationId xmlns:p14="http://schemas.microsoft.com/office/powerpoint/2010/main" val="2933303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B7BF1-F295-4F5B-A287-ED72E4AE6FDF}"/>
              </a:ext>
            </a:extLst>
          </p:cNvPr>
          <p:cNvSpPr>
            <a:spLocks noGrp="1"/>
          </p:cNvSpPr>
          <p:nvPr>
            <p:ph type="title"/>
          </p:nvPr>
        </p:nvSpPr>
        <p:spPr/>
        <p:txBody>
          <a:bodyPr/>
          <a:lstStyle/>
          <a:p>
            <a:r>
              <a:rPr lang="en-GB" dirty="0"/>
              <a:t>Multi language display</a:t>
            </a:r>
          </a:p>
        </p:txBody>
      </p:sp>
      <p:sp>
        <p:nvSpPr>
          <p:cNvPr id="3" name="Content Placeholder 2">
            <a:extLst>
              <a:ext uri="{FF2B5EF4-FFF2-40B4-BE49-F238E27FC236}">
                <a16:creationId xmlns:a16="http://schemas.microsoft.com/office/drawing/2014/main" id="{5F759426-CC9E-4D47-8AF3-BD162C39A02A}"/>
              </a:ext>
            </a:extLst>
          </p:cNvPr>
          <p:cNvSpPr>
            <a:spLocks noGrp="1"/>
          </p:cNvSpPr>
          <p:nvPr>
            <p:ph idx="1"/>
          </p:nvPr>
        </p:nvSpPr>
        <p:spPr>
          <a:xfrm>
            <a:off x="3869268" y="658368"/>
            <a:ext cx="7852301" cy="5541264"/>
          </a:xfrm>
        </p:spPr>
        <p:txBody>
          <a:bodyPr anchor="t">
            <a:normAutofit/>
          </a:bodyPr>
          <a:lstStyle/>
          <a:p>
            <a:pPr marL="0" indent="0">
              <a:buNone/>
            </a:pPr>
            <a:r>
              <a:rPr lang="en-GB" sz="1400" b="1" dirty="0">
                <a:solidFill>
                  <a:schemeClr val="accent1">
                    <a:lumMod val="75000"/>
                  </a:schemeClr>
                </a:solidFill>
                <a:latin typeface="Courier New" panose="02070309020205020404" pitchFamily="49" charset="0"/>
                <a:cs typeface="Courier New" panose="02070309020205020404" pitchFamily="49" charset="0"/>
              </a:rPr>
              <a:t>As stated previously, we have defined a strings resources file for our application, containing all text entries in the application.</a:t>
            </a:r>
          </a:p>
          <a:p>
            <a:pPr marL="0" indent="0">
              <a:buNone/>
            </a:pPr>
            <a:r>
              <a:rPr lang="en-GB" sz="1400" b="1" dirty="0">
                <a:solidFill>
                  <a:schemeClr val="accent1">
                    <a:lumMod val="75000"/>
                  </a:schemeClr>
                </a:solidFill>
                <a:latin typeface="Courier New" panose="02070309020205020404" pitchFamily="49" charset="0"/>
                <a:cs typeface="Courier New" panose="02070309020205020404" pitchFamily="49" charset="0"/>
              </a:rPr>
              <a:t>In order to successfully translate the app, I have created a new Strings resources file for the country code es (Spanish)</a:t>
            </a:r>
          </a:p>
          <a:p>
            <a:pPr marL="0" indent="0">
              <a:buNone/>
            </a:pPr>
            <a:endParaRPr lang="en-GB" dirty="0"/>
          </a:p>
          <a:p>
            <a:pPr marL="0" indent="0">
              <a:buNone/>
            </a:pPr>
            <a:endParaRPr lang="en-GB" dirty="0"/>
          </a:p>
          <a:p>
            <a:pPr marL="0" indent="0">
              <a:buNone/>
            </a:pPr>
            <a:endParaRPr lang="en-GB" dirty="0"/>
          </a:p>
          <a:p>
            <a:pPr marL="0" indent="0">
              <a:buNone/>
            </a:pPr>
            <a:r>
              <a:rPr lang="en-GB" sz="1400" b="1" dirty="0">
                <a:solidFill>
                  <a:schemeClr val="accent1">
                    <a:lumMod val="75000"/>
                  </a:schemeClr>
                </a:solidFill>
                <a:latin typeface="Courier New" panose="02070309020205020404" pitchFamily="49" charset="0"/>
                <a:cs typeface="Courier New" panose="02070309020205020404" pitchFamily="49" charset="0"/>
              </a:rPr>
              <a:t>This resources file contains all the strings in the standard strings res file, but the text has been translated to Spanish. Therefore on an ‘es’ device, when android resolves the getText(R.String.’text resource name’), it will return the Spanish version</a:t>
            </a:r>
          </a:p>
          <a:p>
            <a:pPr marL="0" indent="0">
              <a:buNone/>
            </a:pPr>
            <a:endParaRPr lang="en-GB" dirty="0"/>
          </a:p>
          <a:p>
            <a:pPr marL="0" indent="0">
              <a:buNone/>
            </a:pPr>
            <a:endParaRPr lang="en-GB" dirty="0"/>
          </a:p>
        </p:txBody>
      </p:sp>
      <p:pic>
        <p:nvPicPr>
          <p:cNvPr id="4" name="Picture 3">
            <a:extLst>
              <a:ext uri="{FF2B5EF4-FFF2-40B4-BE49-F238E27FC236}">
                <a16:creationId xmlns:a16="http://schemas.microsoft.com/office/drawing/2014/main" id="{0719B499-D2CD-4B92-933C-3A18694F3914}"/>
              </a:ext>
            </a:extLst>
          </p:cNvPr>
          <p:cNvPicPr>
            <a:picLocks noChangeAspect="1"/>
          </p:cNvPicPr>
          <p:nvPr/>
        </p:nvPicPr>
        <p:blipFill>
          <a:blip r:embed="rId2"/>
          <a:stretch>
            <a:fillRect/>
          </a:stretch>
        </p:blipFill>
        <p:spPr>
          <a:xfrm>
            <a:off x="3962539" y="2073397"/>
            <a:ext cx="1781175" cy="704850"/>
          </a:xfrm>
          <a:prstGeom prst="rect">
            <a:avLst/>
          </a:prstGeom>
        </p:spPr>
      </p:pic>
      <p:pic>
        <p:nvPicPr>
          <p:cNvPr id="6" name="Picture 5">
            <a:extLst>
              <a:ext uri="{FF2B5EF4-FFF2-40B4-BE49-F238E27FC236}">
                <a16:creationId xmlns:a16="http://schemas.microsoft.com/office/drawing/2014/main" id="{02EF798E-CAF5-4D47-BAC1-9B8FB67CFFD4}"/>
              </a:ext>
            </a:extLst>
          </p:cNvPr>
          <p:cNvPicPr>
            <a:picLocks noChangeAspect="1"/>
          </p:cNvPicPr>
          <p:nvPr/>
        </p:nvPicPr>
        <p:blipFill>
          <a:blip r:embed="rId3"/>
          <a:stretch>
            <a:fillRect/>
          </a:stretch>
        </p:blipFill>
        <p:spPr>
          <a:xfrm>
            <a:off x="5304630" y="4193276"/>
            <a:ext cx="4981575" cy="742950"/>
          </a:xfrm>
          <a:prstGeom prst="rect">
            <a:avLst/>
          </a:prstGeom>
        </p:spPr>
      </p:pic>
      <p:sp>
        <p:nvSpPr>
          <p:cNvPr id="7" name="Arrow: Down 6">
            <a:extLst>
              <a:ext uri="{FF2B5EF4-FFF2-40B4-BE49-F238E27FC236}">
                <a16:creationId xmlns:a16="http://schemas.microsoft.com/office/drawing/2014/main" id="{CCBA0F68-DDF0-4BB3-AC2A-7146190C2930}"/>
              </a:ext>
            </a:extLst>
          </p:cNvPr>
          <p:cNvSpPr/>
          <p:nvPr/>
        </p:nvSpPr>
        <p:spPr>
          <a:xfrm>
            <a:off x="7466120" y="5024761"/>
            <a:ext cx="355107" cy="3817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169BE98B-1473-4046-BC97-B9BF2B67777C}"/>
              </a:ext>
            </a:extLst>
          </p:cNvPr>
          <p:cNvPicPr>
            <a:picLocks noChangeAspect="1"/>
          </p:cNvPicPr>
          <p:nvPr/>
        </p:nvPicPr>
        <p:blipFill>
          <a:blip r:embed="rId4"/>
          <a:stretch>
            <a:fillRect/>
          </a:stretch>
        </p:blipFill>
        <p:spPr>
          <a:xfrm>
            <a:off x="5304630" y="5490239"/>
            <a:ext cx="5505450" cy="723900"/>
          </a:xfrm>
          <a:prstGeom prst="rect">
            <a:avLst/>
          </a:prstGeom>
        </p:spPr>
      </p:pic>
    </p:spTree>
    <p:extLst>
      <p:ext uri="{BB962C8B-B14F-4D97-AF65-F5344CB8AC3E}">
        <p14:creationId xmlns:p14="http://schemas.microsoft.com/office/powerpoint/2010/main" val="83869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B7BF1-F295-4F5B-A287-ED72E4AE6FDF}"/>
              </a:ext>
            </a:extLst>
          </p:cNvPr>
          <p:cNvSpPr>
            <a:spLocks noGrp="1"/>
          </p:cNvSpPr>
          <p:nvPr>
            <p:ph type="title"/>
          </p:nvPr>
        </p:nvSpPr>
        <p:spPr/>
        <p:txBody>
          <a:bodyPr/>
          <a:lstStyle/>
          <a:p>
            <a:r>
              <a:rPr lang="en-GB" dirty="0"/>
              <a:t>The Theme - Colours</a:t>
            </a:r>
          </a:p>
        </p:txBody>
      </p:sp>
      <p:sp>
        <p:nvSpPr>
          <p:cNvPr id="3" name="Content Placeholder 2">
            <a:extLst>
              <a:ext uri="{FF2B5EF4-FFF2-40B4-BE49-F238E27FC236}">
                <a16:creationId xmlns:a16="http://schemas.microsoft.com/office/drawing/2014/main" id="{5F759426-CC9E-4D47-8AF3-BD162C39A02A}"/>
              </a:ext>
            </a:extLst>
          </p:cNvPr>
          <p:cNvSpPr>
            <a:spLocks noGrp="1"/>
          </p:cNvSpPr>
          <p:nvPr>
            <p:ph idx="1"/>
          </p:nvPr>
        </p:nvSpPr>
        <p:spPr>
          <a:xfrm>
            <a:off x="3869268" y="658368"/>
            <a:ext cx="7852301" cy="5541264"/>
          </a:xfrm>
        </p:spPr>
        <p:txBody>
          <a:bodyPr anchor="t">
            <a:normAutofit/>
          </a:bodyPr>
          <a:lstStyle/>
          <a:p>
            <a:pPr marL="0" indent="0">
              <a:buNone/>
            </a:pPr>
            <a:r>
              <a:rPr lang="en-GB" sz="1400" b="1" dirty="0">
                <a:solidFill>
                  <a:schemeClr val="accent1">
                    <a:lumMod val="75000"/>
                  </a:schemeClr>
                </a:solidFill>
                <a:latin typeface="Courier New" panose="02070309020205020404" pitchFamily="49" charset="0"/>
                <a:cs typeface="Courier New" panose="02070309020205020404" pitchFamily="49" charset="0"/>
              </a:rPr>
              <a:t>For the applications theme, a number of colours have been defined in the application</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sz="1400" b="1" dirty="0">
                <a:solidFill>
                  <a:schemeClr val="accent1">
                    <a:lumMod val="75000"/>
                  </a:schemeClr>
                </a:solidFill>
                <a:latin typeface="Courier New" panose="02070309020205020404" pitchFamily="49" charset="0"/>
                <a:cs typeface="Courier New" panose="02070309020205020404" pitchFamily="49" charset="0"/>
              </a:rPr>
              <a:t>This is used to ensure that each view in the system have the same colour scheme which enhances the UI and follows the principle of material design</a:t>
            </a:r>
          </a:p>
          <a:p>
            <a:pPr marL="0" indent="0">
              <a:buNone/>
            </a:pPr>
            <a:endParaRPr lang="en-GB" dirty="0"/>
          </a:p>
          <a:p>
            <a:pPr marL="0" indent="0">
              <a:buNone/>
            </a:pPr>
            <a:endParaRPr lang="en-GB" dirty="0"/>
          </a:p>
          <a:p>
            <a:pPr marL="0" indent="0">
              <a:buNone/>
            </a:pPr>
            <a:endParaRPr lang="en-GB" dirty="0"/>
          </a:p>
        </p:txBody>
      </p:sp>
      <p:pic>
        <p:nvPicPr>
          <p:cNvPr id="5" name="Picture 4">
            <a:extLst>
              <a:ext uri="{FF2B5EF4-FFF2-40B4-BE49-F238E27FC236}">
                <a16:creationId xmlns:a16="http://schemas.microsoft.com/office/drawing/2014/main" id="{42281F27-35AE-442E-B511-C3F416917570}"/>
              </a:ext>
            </a:extLst>
          </p:cNvPr>
          <p:cNvPicPr>
            <a:picLocks noChangeAspect="1"/>
          </p:cNvPicPr>
          <p:nvPr/>
        </p:nvPicPr>
        <p:blipFill>
          <a:blip r:embed="rId2"/>
          <a:stretch>
            <a:fillRect/>
          </a:stretch>
        </p:blipFill>
        <p:spPr>
          <a:xfrm>
            <a:off x="4049513" y="1348065"/>
            <a:ext cx="4838700" cy="2847975"/>
          </a:xfrm>
          <a:prstGeom prst="rect">
            <a:avLst/>
          </a:prstGeom>
        </p:spPr>
      </p:pic>
    </p:spTree>
    <p:extLst>
      <p:ext uri="{BB962C8B-B14F-4D97-AF65-F5344CB8AC3E}">
        <p14:creationId xmlns:p14="http://schemas.microsoft.com/office/powerpoint/2010/main" val="207050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B7BF1-F295-4F5B-A287-ED72E4AE6FDF}"/>
              </a:ext>
            </a:extLst>
          </p:cNvPr>
          <p:cNvSpPr>
            <a:spLocks noGrp="1"/>
          </p:cNvSpPr>
          <p:nvPr>
            <p:ph type="title"/>
          </p:nvPr>
        </p:nvSpPr>
        <p:spPr/>
        <p:txBody>
          <a:bodyPr/>
          <a:lstStyle/>
          <a:p>
            <a:r>
              <a:rPr lang="en-GB" dirty="0"/>
              <a:t>The Theme - Styles</a:t>
            </a:r>
          </a:p>
        </p:txBody>
      </p:sp>
      <p:sp>
        <p:nvSpPr>
          <p:cNvPr id="3" name="Content Placeholder 2">
            <a:extLst>
              <a:ext uri="{FF2B5EF4-FFF2-40B4-BE49-F238E27FC236}">
                <a16:creationId xmlns:a16="http://schemas.microsoft.com/office/drawing/2014/main" id="{5F759426-CC9E-4D47-8AF3-BD162C39A02A}"/>
              </a:ext>
            </a:extLst>
          </p:cNvPr>
          <p:cNvSpPr>
            <a:spLocks noGrp="1"/>
          </p:cNvSpPr>
          <p:nvPr>
            <p:ph idx="1"/>
          </p:nvPr>
        </p:nvSpPr>
        <p:spPr>
          <a:xfrm>
            <a:off x="3869269" y="740241"/>
            <a:ext cx="7427285" cy="5092388"/>
          </a:xfrm>
        </p:spPr>
        <p:txBody>
          <a:bodyPr anchor="t">
            <a:normAutofit/>
          </a:bodyPr>
          <a:lstStyle/>
          <a:p>
            <a:pPr marL="0" indent="0">
              <a:buNone/>
            </a:pPr>
            <a:r>
              <a:rPr lang="en-GB" sz="1400" b="1" dirty="0">
                <a:solidFill>
                  <a:schemeClr val="accent1">
                    <a:lumMod val="75000"/>
                  </a:schemeClr>
                </a:solidFill>
                <a:latin typeface="Courier New" panose="02070309020205020404" pitchFamily="49" charset="0"/>
                <a:cs typeface="Courier New" panose="02070309020205020404" pitchFamily="49" charset="0"/>
              </a:rPr>
              <a:t>As well as defining colours, a number of Styles have been defined and set to activities as below </a:t>
            </a:r>
          </a:p>
          <a:p>
            <a:pPr marL="0" indent="0">
              <a:buNone/>
            </a:pPr>
            <a:endParaRPr lang="en-GB" dirty="0"/>
          </a:p>
          <a:p>
            <a:pPr marL="0" indent="0">
              <a:buNone/>
            </a:pPr>
            <a:r>
              <a:rPr lang="en-GB" dirty="0"/>
              <a:t>Main activity – </a:t>
            </a:r>
          </a:p>
          <a:p>
            <a:pPr marL="0" indent="0">
              <a:buNone/>
            </a:pPr>
            <a:r>
              <a:rPr lang="en-GB" dirty="0"/>
              <a:t>Chat activity –</a:t>
            </a:r>
          </a:p>
          <a:p>
            <a:pPr marL="0" indent="0">
              <a:buNone/>
            </a:pPr>
            <a:r>
              <a:rPr lang="en-GB" dirty="0"/>
              <a:t>Restaurant activity – </a:t>
            </a:r>
          </a:p>
          <a:p>
            <a:pPr marL="0" indent="0">
              <a:buNone/>
            </a:pPr>
            <a:r>
              <a:rPr lang="en-GB" dirty="0"/>
              <a:t>Reviews activity –</a:t>
            </a:r>
          </a:p>
          <a:p>
            <a:pPr marL="0" indent="0">
              <a:buNone/>
            </a:pPr>
            <a:r>
              <a:rPr lang="en-GB" dirty="0"/>
              <a:t>Start activity - </a:t>
            </a:r>
          </a:p>
          <a:p>
            <a:pPr marL="0" indent="0">
              <a:buNone/>
            </a:pPr>
            <a:endParaRPr lang="en-GB" dirty="0"/>
          </a:p>
          <a:p>
            <a:pPr marL="0" indent="0">
              <a:buNone/>
            </a:pPr>
            <a:r>
              <a:rPr lang="en-GB" sz="1400" b="1" dirty="0">
                <a:solidFill>
                  <a:schemeClr val="accent1">
                    <a:lumMod val="75000"/>
                  </a:schemeClr>
                </a:solidFill>
                <a:latin typeface="Courier New" panose="02070309020205020404" pitchFamily="49" charset="0"/>
                <a:cs typeface="Courier New" panose="02070309020205020404" pitchFamily="49" charset="0"/>
              </a:rPr>
              <a:t>The next slide will look at the 3 different styles we have defined</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
        <p:nvSpPr>
          <p:cNvPr id="6" name="Rectangle 1">
            <a:extLst>
              <a:ext uri="{FF2B5EF4-FFF2-40B4-BE49-F238E27FC236}">
                <a16:creationId xmlns:a16="http://schemas.microsoft.com/office/drawing/2014/main" id="{01F2DA5A-B956-4560-8891-4AAD31777662}"/>
              </a:ext>
            </a:extLst>
          </p:cNvPr>
          <p:cNvSpPr>
            <a:spLocks noChangeArrowheads="1"/>
          </p:cNvSpPr>
          <p:nvPr/>
        </p:nvSpPr>
        <p:spPr bwMode="auto">
          <a:xfrm>
            <a:off x="5547060" y="1757147"/>
            <a:ext cx="3551069"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@style/AppThemeInvisibleStatusBar</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6BF3D28D-73D9-452E-8388-A97D8AC0AB08}"/>
              </a:ext>
            </a:extLst>
          </p:cNvPr>
          <p:cNvSpPr>
            <a:spLocks noChangeArrowheads="1"/>
          </p:cNvSpPr>
          <p:nvPr/>
        </p:nvSpPr>
        <p:spPr bwMode="auto">
          <a:xfrm>
            <a:off x="5547060" y="2156959"/>
            <a:ext cx="4465469"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en-US" sz="1200" b="1" dirty="0">
                <a:solidFill>
                  <a:srgbClr val="008000"/>
                </a:solidFill>
                <a:latin typeface="Courier New" panose="02070309020205020404" pitchFamily="49" charset="0"/>
                <a:cs typeface="Courier New" panose="02070309020205020404" pitchFamily="49" charset="0"/>
              </a:rPr>
              <a:t>@style/AppThemeVisibleStatusBarWithActionBar</a:t>
            </a:r>
            <a:endParaRPr lang="en-US" altLang="en-US" sz="3600" dirty="0">
              <a:latin typeface="Arial" panose="020B0604020202020204" pitchFamily="34" charset="0"/>
            </a:endParaRPr>
          </a:p>
        </p:txBody>
      </p:sp>
      <p:sp>
        <p:nvSpPr>
          <p:cNvPr id="8" name="Rectangle 2">
            <a:extLst>
              <a:ext uri="{FF2B5EF4-FFF2-40B4-BE49-F238E27FC236}">
                <a16:creationId xmlns:a16="http://schemas.microsoft.com/office/drawing/2014/main" id="{EF5E2A05-4462-4EBC-B242-B37B50D675D4}"/>
              </a:ext>
            </a:extLst>
          </p:cNvPr>
          <p:cNvSpPr>
            <a:spLocks noChangeArrowheads="1"/>
          </p:cNvSpPr>
          <p:nvPr/>
        </p:nvSpPr>
        <p:spPr bwMode="auto">
          <a:xfrm>
            <a:off x="6096000" y="2604005"/>
            <a:ext cx="4304191"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@style/</a:t>
            </a:r>
            <a:r>
              <a:rPr lang="en-US" altLang="en-US" sz="1200" b="1" dirty="0">
                <a:solidFill>
                  <a:srgbClr val="008000"/>
                </a:solidFill>
                <a:latin typeface="Courier New" panose="02070309020205020404" pitchFamily="49" charset="0"/>
                <a:cs typeface="Courier New" panose="02070309020205020404" pitchFamily="49" charset="0"/>
              </a:rPr>
              <a:t>AppThemeVisibleStatusBarNoActionBar</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BDDB4CEA-EDA1-4D0A-ACB0-9BE46605303C}"/>
              </a:ext>
            </a:extLst>
          </p:cNvPr>
          <p:cNvSpPr>
            <a:spLocks noChangeArrowheads="1"/>
          </p:cNvSpPr>
          <p:nvPr/>
        </p:nvSpPr>
        <p:spPr bwMode="auto">
          <a:xfrm>
            <a:off x="5850384" y="3051051"/>
            <a:ext cx="5539667"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en-US" sz="1200" b="1" dirty="0">
                <a:solidFill>
                  <a:srgbClr val="008000"/>
                </a:solidFill>
                <a:latin typeface="Courier New" panose="02070309020205020404" pitchFamily="49" charset="0"/>
                <a:cs typeface="Courier New" panose="02070309020205020404" pitchFamily="49" charset="0"/>
              </a:rPr>
              <a:t>@style/AppThemeVisibleStatusBarWithActionBar</a:t>
            </a:r>
            <a:endParaRPr lang="en-US" altLang="en-US" sz="3600" dirty="0">
              <a:latin typeface="Arial" panose="020B0604020202020204" pitchFamily="34" charset="0"/>
            </a:endParaRPr>
          </a:p>
        </p:txBody>
      </p:sp>
      <p:sp>
        <p:nvSpPr>
          <p:cNvPr id="10" name="Rectangle 2">
            <a:extLst>
              <a:ext uri="{FF2B5EF4-FFF2-40B4-BE49-F238E27FC236}">
                <a16:creationId xmlns:a16="http://schemas.microsoft.com/office/drawing/2014/main" id="{EEDEC6CE-A02E-470B-9306-8B3DAD2714CA}"/>
              </a:ext>
            </a:extLst>
          </p:cNvPr>
          <p:cNvSpPr>
            <a:spLocks noChangeArrowheads="1"/>
          </p:cNvSpPr>
          <p:nvPr/>
        </p:nvSpPr>
        <p:spPr bwMode="auto">
          <a:xfrm>
            <a:off x="5439051" y="3456482"/>
            <a:ext cx="3420863"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@style/AppThemeInvisibleStatusBar</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68197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B7BF1-F295-4F5B-A287-ED72E4AE6FDF}"/>
              </a:ext>
            </a:extLst>
          </p:cNvPr>
          <p:cNvSpPr>
            <a:spLocks noGrp="1"/>
          </p:cNvSpPr>
          <p:nvPr>
            <p:ph type="title"/>
          </p:nvPr>
        </p:nvSpPr>
        <p:spPr/>
        <p:txBody>
          <a:bodyPr/>
          <a:lstStyle/>
          <a:p>
            <a:r>
              <a:rPr lang="en-GB" dirty="0"/>
              <a:t>The Theme - Styles</a:t>
            </a:r>
          </a:p>
        </p:txBody>
      </p:sp>
      <p:sp>
        <p:nvSpPr>
          <p:cNvPr id="3" name="Content Placeholder 2">
            <a:extLst>
              <a:ext uri="{FF2B5EF4-FFF2-40B4-BE49-F238E27FC236}">
                <a16:creationId xmlns:a16="http://schemas.microsoft.com/office/drawing/2014/main" id="{5F759426-CC9E-4D47-8AF3-BD162C39A02A}"/>
              </a:ext>
            </a:extLst>
          </p:cNvPr>
          <p:cNvSpPr>
            <a:spLocks noGrp="1"/>
          </p:cNvSpPr>
          <p:nvPr>
            <p:ph idx="1"/>
          </p:nvPr>
        </p:nvSpPr>
        <p:spPr>
          <a:xfrm>
            <a:off x="3869269" y="740241"/>
            <a:ext cx="7427285" cy="5092388"/>
          </a:xfrm>
        </p:spPr>
        <p:txBody>
          <a:bodyPr anchor="t">
            <a:normAutofit/>
          </a:bodyPr>
          <a:lstStyle/>
          <a:p>
            <a:pPr marL="0" indent="0">
              <a:buNone/>
            </a:pPr>
            <a:endParaRPr lang="en-GB" dirty="0"/>
          </a:p>
          <a:p>
            <a:pPr marL="0" indent="0">
              <a:buNone/>
            </a:pPr>
            <a:endParaRPr lang="en-GB" dirty="0"/>
          </a:p>
          <a:p>
            <a:pPr marL="0" indent="0">
              <a:buNone/>
            </a:pPr>
            <a:r>
              <a:rPr lang="en-GB" sz="1400" b="1" dirty="0">
                <a:solidFill>
                  <a:schemeClr val="accent1">
                    <a:lumMod val="75000"/>
                  </a:schemeClr>
                </a:solidFill>
                <a:latin typeface="Courier New" panose="02070309020205020404" pitchFamily="49" charset="0"/>
                <a:cs typeface="Courier New" panose="02070309020205020404" pitchFamily="49" charset="0"/>
              </a:rPr>
              <a:t>This style was created in order to make the status bar invisible, this is so that we can meet material design requirements for the nav drawer menu</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
        <p:nvSpPr>
          <p:cNvPr id="6" name="Rectangle 1">
            <a:extLst>
              <a:ext uri="{FF2B5EF4-FFF2-40B4-BE49-F238E27FC236}">
                <a16:creationId xmlns:a16="http://schemas.microsoft.com/office/drawing/2014/main" id="{01F2DA5A-B956-4560-8891-4AAD31777662}"/>
              </a:ext>
            </a:extLst>
          </p:cNvPr>
          <p:cNvSpPr>
            <a:spLocks noChangeArrowheads="1"/>
          </p:cNvSpPr>
          <p:nvPr/>
        </p:nvSpPr>
        <p:spPr bwMode="auto">
          <a:xfrm>
            <a:off x="3660558" y="797149"/>
            <a:ext cx="5057312"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@style/AppThemeInvisibleStatusBar</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94600BB2-4D4F-44A3-AD44-EF856A6D2A91}"/>
              </a:ext>
            </a:extLst>
          </p:cNvPr>
          <p:cNvSpPr>
            <a:spLocks noChangeArrowheads="1"/>
          </p:cNvSpPr>
          <p:nvPr/>
        </p:nvSpPr>
        <p:spPr bwMode="auto">
          <a:xfrm>
            <a:off x="3492688" y="2514670"/>
            <a:ext cx="8180445"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style </a:t>
            </a: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name=</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"AppThemeInvisibleStatusBar" </a:t>
            </a: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parent=</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"Theme.AppCompat.Light.DarkActionBar"</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 </a:t>
            </a: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name=</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"colorPrimary"</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&gt;@color/colorPrimary&lt;/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 </a:t>
            </a: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name=</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"colorPrimaryDark"</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&gt;@color/colorPrimaryDark&lt;/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 </a:t>
            </a: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name=</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"colorAccent"</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&gt;@color/colorAccent&lt;/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 </a:t>
            </a: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name=</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"android:actionMenuTextColor"</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&gt;@android:color/white&lt;/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 </a:t>
            </a: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name=</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"coordinatorLayoutStyle"</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&gt;@style/Widget.Design.CoordinatorLayout&lt;/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 </a:t>
            </a: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name=</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"windowActionBar"</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&gt;false&lt;/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 </a:t>
            </a: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name=</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"windowNoTitle"</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&gt;true&lt;/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 </a:t>
            </a: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name=</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"android:windowTranslucentStatus"</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&gt;true&lt;/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style</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1139B2CC-A827-4EC1-9120-8FDCE9C7AA46}"/>
              </a:ext>
            </a:extLst>
          </p:cNvPr>
          <p:cNvPicPr>
            <a:picLocks noChangeAspect="1"/>
          </p:cNvPicPr>
          <p:nvPr/>
        </p:nvPicPr>
        <p:blipFill>
          <a:blip r:embed="rId2"/>
          <a:stretch>
            <a:fillRect/>
          </a:stretch>
        </p:blipFill>
        <p:spPr>
          <a:xfrm>
            <a:off x="5284069" y="4350135"/>
            <a:ext cx="4133850" cy="2171978"/>
          </a:xfrm>
          <a:prstGeom prst="rect">
            <a:avLst/>
          </a:prstGeom>
        </p:spPr>
      </p:pic>
    </p:spTree>
    <p:extLst>
      <p:ext uri="{BB962C8B-B14F-4D97-AF65-F5344CB8AC3E}">
        <p14:creationId xmlns:p14="http://schemas.microsoft.com/office/powerpoint/2010/main" val="67214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B7BF1-F295-4F5B-A287-ED72E4AE6FDF}"/>
              </a:ext>
            </a:extLst>
          </p:cNvPr>
          <p:cNvSpPr>
            <a:spLocks noGrp="1"/>
          </p:cNvSpPr>
          <p:nvPr>
            <p:ph type="title"/>
          </p:nvPr>
        </p:nvSpPr>
        <p:spPr/>
        <p:txBody>
          <a:bodyPr/>
          <a:lstStyle/>
          <a:p>
            <a:r>
              <a:rPr lang="en-GB" dirty="0"/>
              <a:t>The Theme - Styles</a:t>
            </a:r>
          </a:p>
        </p:txBody>
      </p:sp>
      <p:sp>
        <p:nvSpPr>
          <p:cNvPr id="3" name="Content Placeholder 2">
            <a:extLst>
              <a:ext uri="{FF2B5EF4-FFF2-40B4-BE49-F238E27FC236}">
                <a16:creationId xmlns:a16="http://schemas.microsoft.com/office/drawing/2014/main" id="{5F759426-CC9E-4D47-8AF3-BD162C39A02A}"/>
              </a:ext>
            </a:extLst>
          </p:cNvPr>
          <p:cNvSpPr>
            <a:spLocks noGrp="1"/>
          </p:cNvSpPr>
          <p:nvPr>
            <p:ph idx="1"/>
          </p:nvPr>
        </p:nvSpPr>
        <p:spPr>
          <a:xfrm>
            <a:off x="3869269" y="740241"/>
            <a:ext cx="7427285" cy="5092388"/>
          </a:xfrm>
        </p:spPr>
        <p:txBody>
          <a:bodyPr anchor="t">
            <a:normAutofit/>
          </a:bodyPr>
          <a:lstStyle/>
          <a:p>
            <a:pPr marL="0" indent="0">
              <a:buNone/>
            </a:pPr>
            <a:endParaRPr lang="en-GB" dirty="0"/>
          </a:p>
          <a:p>
            <a:pPr marL="0" indent="0">
              <a:buNone/>
            </a:pPr>
            <a:r>
              <a:rPr lang="en-GB" sz="1400" b="1" dirty="0">
                <a:solidFill>
                  <a:schemeClr val="accent1">
                    <a:lumMod val="75000"/>
                  </a:schemeClr>
                </a:solidFill>
                <a:latin typeface="Courier New" panose="02070309020205020404" pitchFamily="49" charset="0"/>
                <a:cs typeface="Courier New" panose="02070309020205020404" pitchFamily="49" charset="0"/>
              </a:rPr>
              <a:t>This style has a visible status bar with an action bar. This is used in the chat activity and reviews activity. These activities don't contain a nav drawer but have an action bar to display the title text as well as a home button</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
        <p:nvSpPr>
          <p:cNvPr id="6" name="Rectangle 1">
            <a:extLst>
              <a:ext uri="{FF2B5EF4-FFF2-40B4-BE49-F238E27FC236}">
                <a16:creationId xmlns:a16="http://schemas.microsoft.com/office/drawing/2014/main" id="{01F2DA5A-B956-4560-8891-4AAD31777662}"/>
              </a:ext>
            </a:extLst>
          </p:cNvPr>
          <p:cNvSpPr>
            <a:spLocks noChangeArrowheads="1"/>
          </p:cNvSpPr>
          <p:nvPr/>
        </p:nvSpPr>
        <p:spPr bwMode="auto">
          <a:xfrm>
            <a:off x="3660557" y="797148"/>
            <a:ext cx="5757361"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en-US" sz="1600" b="1" dirty="0">
                <a:solidFill>
                  <a:srgbClr val="008000"/>
                </a:solidFill>
                <a:latin typeface="Courier New" panose="02070309020205020404" pitchFamily="49" charset="0"/>
                <a:cs typeface="Courier New" panose="02070309020205020404" pitchFamily="49" charset="0"/>
              </a:rPr>
              <a:t>@style/AppThemeVisibleStatusBarWithActionBar</a:t>
            </a:r>
            <a:endParaRPr lang="en-US" altLang="en-US" sz="4400" dirty="0">
              <a:latin typeface="Arial" panose="020B0604020202020204" pitchFamily="34" charset="0"/>
            </a:endParaRPr>
          </a:p>
        </p:txBody>
      </p:sp>
      <p:sp>
        <p:nvSpPr>
          <p:cNvPr id="7" name="Rectangle 1">
            <a:extLst>
              <a:ext uri="{FF2B5EF4-FFF2-40B4-BE49-F238E27FC236}">
                <a16:creationId xmlns:a16="http://schemas.microsoft.com/office/drawing/2014/main" id="{FFAA9353-39AB-421D-9932-413B2B9A1B42}"/>
              </a:ext>
            </a:extLst>
          </p:cNvPr>
          <p:cNvSpPr>
            <a:spLocks noChangeArrowheads="1"/>
          </p:cNvSpPr>
          <p:nvPr/>
        </p:nvSpPr>
        <p:spPr bwMode="auto">
          <a:xfrm>
            <a:off x="3562904" y="2151820"/>
            <a:ext cx="8629096"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style </a:t>
            </a: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name=</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"AppThemeVisibleStatusBarWithActionBar" </a:t>
            </a: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parent=</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"Theme.AppCompat.Light.DarkActionBar"</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&lt;!-- Same as standard AppTheme but without translucent status bar --&gt;</a:t>
            </a:r>
            <a:b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 </a:t>
            </a: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name=</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"colorPrimary"</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&gt;@color/colorPrimary&lt;/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 </a:t>
            </a: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name=</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"colorPrimaryDark"</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&gt;@color/colorPrimaryDark&lt;/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 </a:t>
            </a: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name=</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"colorAccent"</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&gt;@color/colorAccent&lt;/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 </a:t>
            </a: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name=</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"android:actionMenuTextColor"</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&gt;@android:color/white&lt;/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 </a:t>
            </a: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name=</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"coordinatorLayoutStyle"</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&gt;@style/Widget.Design.CoordinatorLayout&lt;/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style</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E1D95AB7-136E-4FDA-A48B-988985EDC4A5}"/>
              </a:ext>
            </a:extLst>
          </p:cNvPr>
          <p:cNvPicPr>
            <a:picLocks noChangeAspect="1"/>
          </p:cNvPicPr>
          <p:nvPr/>
        </p:nvPicPr>
        <p:blipFill>
          <a:blip r:embed="rId2"/>
          <a:stretch>
            <a:fillRect/>
          </a:stretch>
        </p:blipFill>
        <p:spPr>
          <a:xfrm>
            <a:off x="3741938" y="3999860"/>
            <a:ext cx="2947482" cy="2635729"/>
          </a:xfrm>
          <a:prstGeom prst="rect">
            <a:avLst/>
          </a:prstGeom>
        </p:spPr>
      </p:pic>
      <p:pic>
        <p:nvPicPr>
          <p:cNvPr id="9" name="Picture 8">
            <a:extLst>
              <a:ext uri="{FF2B5EF4-FFF2-40B4-BE49-F238E27FC236}">
                <a16:creationId xmlns:a16="http://schemas.microsoft.com/office/drawing/2014/main" id="{F7B349F3-CDF4-4C0B-9563-4B8A0F68A45E}"/>
              </a:ext>
            </a:extLst>
          </p:cNvPr>
          <p:cNvPicPr>
            <a:picLocks noChangeAspect="1"/>
          </p:cNvPicPr>
          <p:nvPr/>
        </p:nvPicPr>
        <p:blipFill>
          <a:blip r:embed="rId3"/>
          <a:stretch>
            <a:fillRect/>
          </a:stretch>
        </p:blipFill>
        <p:spPr>
          <a:xfrm>
            <a:off x="7358288" y="4003777"/>
            <a:ext cx="3615667" cy="2631812"/>
          </a:xfrm>
          <a:prstGeom prst="rect">
            <a:avLst/>
          </a:prstGeom>
        </p:spPr>
      </p:pic>
    </p:spTree>
    <p:extLst>
      <p:ext uri="{BB962C8B-B14F-4D97-AF65-F5344CB8AC3E}">
        <p14:creationId xmlns:p14="http://schemas.microsoft.com/office/powerpoint/2010/main" val="3766987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B7BF1-F295-4F5B-A287-ED72E4AE6FDF}"/>
              </a:ext>
            </a:extLst>
          </p:cNvPr>
          <p:cNvSpPr>
            <a:spLocks noGrp="1"/>
          </p:cNvSpPr>
          <p:nvPr>
            <p:ph type="title"/>
          </p:nvPr>
        </p:nvSpPr>
        <p:spPr/>
        <p:txBody>
          <a:bodyPr/>
          <a:lstStyle/>
          <a:p>
            <a:r>
              <a:rPr lang="en-GB" dirty="0"/>
              <a:t>Displaying the list of restaurants</a:t>
            </a:r>
          </a:p>
        </p:txBody>
      </p:sp>
      <p:sp>
        <p:nvSpPr>
          <p:cNvPr id="3" name="Content Placeholder 2">
            <a:extLst>
              <a:ext uri="{FF2B5EF4-FFF2-40B4-BE49-F238E27FC236}">
                <a16:creationId xmlns:a16="http://schemas.microsoft.com/office/drawing/2014/main" id="{5F759426-CC9E-4D47-8AF3-BD162C39A02A}"/>
              </a:ext>
            </a:extLst>
          </p:cNvPr>
          <p:cNvSpPr>
            <a:spLocks noGrp="1"/>
          </p:cNvSpPr>
          <p:nvPr>
            <p:ph idx="1"/>
          </p:nvPr>
        </p:nvSpPr>
        <p:spPr>
          <a:xfrm>
            <a:off x="3869267" y="658368"/>
            <a:ext cx="7938821" cy="5477256"/>
          </a:xfrm>
        </p:spPr>
        <p:txBody>
          <a:bodyPr anchor="t">
            <a:normAutofit/>
          </a:bodyPr>
          <a:lstStyle/>
          <a:p>
            <a:pPr marL="0" indent="0">
              <a:buNone/>
            </a:pPr>
            <a:r>
              <a:rPr lang="en-GB" dirty="0"/>
              <a:t>In order to display the list of restaurants to the user, first we get any local places via Googles ‘Place Detection client’</a:t>
            </a:r>
          </a:p>
          <a:p>
            <a:endParaRPr lang="en-GB" dirty="0"/>
          </a:p>
          <a:p>
            <a:endParaRPr lang="en-GB" dirty="0"/>
          </a:p>
          <a:p>
            <a:r>
              <a:rPr lang="en-GB" dirty="0"/>
              <a:t>Once we have defined the PlaceDetectionClient we get the results of the response and store this in a reference variable of type “PlaceLikelihoodBufferResponse”</a:t>
            </a:r>
          </a:p>
          <a:p>
            <a:endParaRPr lang="en-GB" dirty="0"/>
          </a:p>
          <a:p>
            <a:r>
              <a:rPr lang="en-GB" dirty="0"/>
              <a:t>Now we have the response, we loop through each PlaceLikelyhood and filter against the following place types</a:t>
            </a:r>
          </a:p>
          <a:p>
            <a:endParaRPr lang="en-GB" dirty="0"/>
          </a:p>
        </p:txBody>
      </p:sp>
      <p:sp>
        <p:nvSpPr>
          <p:cNvPr id="5" name="Rectangle 2">
            <a:extLst>
              <a:ext uri="{FF2B5EF4-FFF2-40B4-BE49-F238E27FC236}">
                <a16:creationId xmlns:a16="http://schemas.microsoft.com/office/drawing/2014/main" id="{FF546C83-DD03-4557-9B57-9F6EB84259FF}"/>
              </a:ext>
            </a:extLst>
          </p:cNvPr>
          <p:cNvSpPr>
            <a:spLocks noChangeArrowheads="1"/>
          </p:cNvSpPr>
          <p:nvPr/>
        </p:nvSpPr>
        <p:spPr bwMode="auto">
          <a:xfrm>
            <a:off x="3869268" y="1654058"/>
            <a:ext cx="6811303"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PlaceDetectionClient mPlaceDetectionClient = Places.</a:t>
            </a:r>
            <a:r>
              <a:rPr kumimoji="0" lang="en-US" altLang="en-US" sz="14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getPlaceDetectionClient</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4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getApplicationContext</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null</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10BC39EE-C97D-4ED0-9975-2F9FACE93FE3}"/>
              </a:ext>
            </a:extLst>
          </p:cNvPr>
          <p:cNvSpPr>
            <a:spLocks noChangeArrowheads="1"/>
          </p:cNvSpPr>
          <p:nvPr/>
        </p:nvSpPr>
        <p:spPr bwMode="auto">
          <a:xfrm>
            <a:off x="3951562" y="3172968"/>
            <a:ext cx="4099560"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likelyPlaces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task.getResult()</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D80E3C9A-F24C-4F2D-BB50-2A746076F1BE}"/>
              </a:ext>
            </a:extLst>
          </p:cNvPr>
          <p:cNvSpPr>
            <a:spLocks noChangeArrowheads="1"/>
          </p:cNvSpPr>
          <p:nvPr/>
        </p:nvSpPr>
        <p:spPr bwMode="auto">
          <a:xfrm>
            <a:off x="3541912" y="4392686"/>
            <a:ext cx="8266176"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(placeType.contains(com.google.android.gms.location.places.Place.</a:t>
            </a:r>
            <a:r>
              <a:rPr kumimoji="0" lang="en-US" altLang="en-US" sz="1200" b="1"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TYPE_RESTAURANT</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placeType.contains(com.google.android.gms.location.places.Place.</a:t>
            </a:r>
            <a:r>
              <a:rPr kumimoji="0" lang="en-US" altLang="en-US" sz="1200" b="1"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TYPE_BAR</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placeType.contains(com.google.android.gms.location.places.Place.</a:t>
            </a:r>
            <a:r>
              <a:rPr kumimoji="0" lang="en-US" altLang="en-US" sz="1200" b="1"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TYPE_CAFE</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placeType.contains(com.google.android.gms.location.places.Place.</a:t>
            </a:r>
            <a:r>
              <a:rPr kumimoji="0" lang="en-US" altLang="en-US" sz="1200" b="1"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TYPE_FOOD</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0693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B7BF1-F295-4F5B-A287-ED72E4AE6FDF}"/>
              </a:ext>
            </a:extLst>
          </p:cNvPr>
          <p:cNvSpPr>
            <a:spLocks noGrp="1"/>
          </p:cNvSpPr>
          <p:nvPr>
            <p:ph type="title"/>
          </p:nvPr>
        </p:nvSpPr>
        <p:spPr/>
        <p:txBody>
          <a:bodyPr/>
          <a:lstStyle/>
          <a:p>
            <a:r>
              <a:rPr lang="en-GB" dirty="0"/>
              <a:t>The Theme - Styles</a:t>
            </a:r>
          </a:p>
        </p:txBody>
      </p:sp>
      <p:sp>
        <p:nvSpPr>
          <p:cNvPr id="3" name="Content Placeholder 2">
            <a:extLst>
              <a:ext uri="{FF2B5EF4-FFF2-40B4-BE49-F238E27FC236}">
                <a16:creationId xmlns:a16="http://schemas.microsoft.com/office/drawing/2014/main" id="{5F759426-CC9E-4D47-8AF3-BD162C39A02A}"/>
              </a:ext>
            </a:extLst>
          </p:cNvPr>
          <p:cNvSpPr>
            <a:spLocks noGrp="1"/>
          </p:cNvSpPr>
          <p:nvPr>
            <p:ph idx="1"/>
          </p:nvPr>
        </p:nvSpPr>
        <p:spPr>
          <a:xfrm>
            <a:off x="3869269" y="740241"/>
            <a:ext cx="7427285" cy="5092388"/>
          </a:xfrm>
        </p:spPr>
        <p:txBody>
          <a:bodyPr anchor="t">
            <a:normAutofit/>
          </a:bodyPr>
          <a:lstStyle/>
          <a:p>
            <a:pPr marL="0" indent="0">
              <a:buNone/>
            </a:pPr>
            <a:endParaRPr lang="en-GB" dirty="0"/>
          </a:p>
          <a:p>
            <a:pPr marL="0" indent="0">
              <a:buNone/>
            </a:pPr>
            <a:r>
              <a:rPr lang="en-GB" sz="1400" b="1" dirty="0">
                <a:solidFill>
                  <a:schemeClr val="accent1">
                    <a:lumMod val="75000"/>
                  </a:schemeClr>
                </a:solidFill>
                <a:latin typeface="Courier New" panose="02070309020205020404" pitchFamily="49" charset="0"/>
                <a:cs typeface="Courier New" panose="02070309020205020404" pitchFamily="49" charset="0"/>
              </a:rPr>
              <a:t>This style has a visible status bar but doesn’t have an action bar. This is used in the restaurant activity, it gives more space to the activity and as we have no requirement to display any text or menu items, this activity looks better without an action bar</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
        <p:nvSpPr>
          <p:cNvPr id="6" name="Rectangle 1">
            <a:extLst>
              <a:ext uri="{FF2B5EF4-FFF2-40B4-BE49-F238E27FC236}">
                <a16:creationId xmlns:a16="http://schemas.microsoft.com/office/drawing/2014/main" id="{01F2DA5A-B956-4560-8891-4AAD31777662}"/>
              </a:ext>
            </a:extLst>
          </p:cNvPr>
          <p:cNvSpPr>
            <a:spLocks noChangeArrowheads="1"/>
          </p:cNvSpPr>
          <p:nvPr/>
        </p:nvSpPr>
        <p:spPr bwMode="auto">
          <a:xfrm>
            <a:off x="3660557" y="797148"/>
            <a:ext cx="5757361"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en-US" sz="1600" b="1" dirty="0">
                <a:solidFill>
                  <a:srgbClr val="008000"/>
                </a:solidFill>
                <a:latin typeface="Courier New" panose="02070309020205020404" pitchFamily="49" charset="0"/>
                <a:cs typeface="Courier New" panose="02070309020205020404" pitchFamily="49" charset="0"/>
              </a:rPr>
              <a:t>@style/AppThemeVisibleStatusBarNoActionBar</a:t>
            </a:r>
            <a:endParaRPr lang="en-US" altLang="en-US" sz="1600" dirty="0">
              <a:latin typeface="Arial" panose="020B0604020202020204" pitchFamily="34" charset="0"/>
            </a:endParaRPr>
          </a:p>
        </p:txBody>
      </p:sp>
      <p:sp>
        <p:nvSpPr>
          <p:cNvPr id="5" name="Rectangle 2">
            <a:extLst>
              <a:ext uri="{FF2B5EF4-FFF2-40B4-BE49-F238E27FC236}">
                <a16:creationId xmlns:a16="http://schemas.microsoft.com/office/drawing/2014/main" id="{0131D794-1D74-4E52-8DE8-FFA2B86DC530}"/>
              </a:ext>
            </a:extLst>
          </p:cNvPr>
          <p:cNvSpPr>
            <a:spLocks noChangeArrowheads="1"/>
          </p:cNvSpPr>
          <p:nvPr/>
        </p:nvSpPr>
        <p:spPr bwMode="auto">
          <a:xfrm>
            <a:off x="3454794" y="2149534"/>
            <a:ext cx="8256233" cy="21236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style </a:t>
            </a: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name=</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"AppThemeVisibleStatusBarNoActionBar" </a:t>
            </a: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parent=</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"Theme.AppCompat.Light.DarkActionBar"</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&lt;!-- Same as standard AppTheme but without translucent status bar --&gt;</a:t>
            </a:r>
            <a:b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 </a:t>
            </a: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name=</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"colorPrimary"</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&gt;@color/colorPrimary&lt;/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 </a:t>
            </a: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name=</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"colorPrimaryDark"</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&gt;@color/colorPrimaryDark&lt;/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 </a:t>
            </a: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name=</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"colorAccent"</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&gt;@color/colorAccent&lt;/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 </a:t>
            </a: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name=</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"android:actionMenuTextColor"</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&gt;@android:color/white&lt;/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 </a:t>
            </a: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name=</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"coordinatorLayoutStyle"</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&gt;@style/Widget.Design.CoordinatorLayout&lt;/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 </a:t>
            </a: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name=</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"windowActionBar"</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&gt;false&lt;/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 </a:t>
            </a:r>
            <a:r>
              <a:rPr kumimoji="0" lang="en-US" altLang="en-US" sz="12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name=</a:t>
            </a:r>
            <a:r>
              <a:rPr kumimoji="0" lang="en-US" altLang="en-US" sz="12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"windowNoTitle"</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&gt;true&lt;/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item</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style</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E61544B8-086C-4C81-AAF9-16BABBEA5376}"/>
              </a:ext>
            </a:extLst>
          </p:cNvPr>
          <p:cNvPicPr>
            <a:picLocks noChangeAspect="1"/>
          </p:cNvPicPr>
          <p:nvPr/>
        </p:nvPicPr>
        <p:blipFill>
          <a:blip r:embed="rId2"/>
          <a:stretch>
            <a:fillRect/>
          </a:stretch>
        </p:blipFill>
        <p:spPr>
          <a:xfrm>
            <a:off x="7862419" y="3853894"/>
            <a:ext cx="2427581" cy="2586856"/>
          </a:xfrm>
          <a:prstGeom prst="rect">
            <a:avLst/>
          </a:prstGeom>
        </p:spPr>
      </p:pic>
    </p:spTree>
    <p:extLst>
      <p:ext uri="{BB962C8B-B14F-4D97-AF65-F5344CB8AC3E}">
        <p14:creationId xmlns:p14="http://schemas.microsoft.com/office/powerpoint/2010/main" val="4269435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B7BF1-F295-4F5B-A287-ED72E4AE6FDF}"/>
              </a:ext>
            </a:extLst>
          </p:cNvPr>
          <p:cNvSpPr>
            <a:spLocks noGrp="1"/>
          </p:cNvSpPr>
          <p:nvPr>
            <p:ph type="title"/>
          </p:nvPr>
        </p:nvSpPr>
        <p:spPr/>
        <p:txBody>
          <a:bodyPr/>
          <a:lstStyle/>
          <a:p>
            <a:r>
              <a:rPr lang="en-GB" dirty="0"/>
              <a:t>Navigation display</a:t>
            </a:r>
          </a:p>
        </p:txBody>
      </p:sp>
      <p:sp>
        <p:nvSpPr>
          <p:cNvPr id="3" name="Content Placeholder 2">
            <a:extLst>
              <a:ext uri="{FF2B5EF4-FFF2-40B4-BE49-F238E27FC236}">
                <a16:creationId xmlns:a16="http://schemas.microsoft.com/office/drawing/2014/main" id="{5F759426-CC9E-4D47-8AF3-BD162C39A02A}"/>
              </a:ext>
            </a:extLst>
          </p:cNvPr>
          <p:cNvSpPr>
            <a:spLocks noGrp="1"/>
          </p:cNvSpPr>
          <p:nvPr>
            <p:ph idx="1"/>
          </p:nvPr>
        </p:nvSpPr>
        <p:spPr>
          <a:xfrm>
            <a:off x="3869269" y="740241"/>
            <a:ext cx="7427285" cy="5092388"/>
          </a:xfrm>
        </p:spPr>
        <p:txBody>
          <a:bodyPr anchor="t">
            <a:normAutofit/>
          </a:bodyPr>
          <a:lstStyle/>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pic>
        <p:nvPicPr>
          <p:cNvPr id="4" name="Picture 3">
            <a:extLst>
              <a:ext uri="{FF2B5EF4-FFF2-40B4-BE49-F238E27FC236}">
                <a16:creationId xmlns:a16="http://schemas.microsoft.com/office/drawing/2014/main" id="{C918D678-463D-4746-8D11-444B87EF40F7}"/>
              </a:ext>
            </a:extLst>
          </p:cNvPr>
          <p:cNvPicPr>
            <a:picLocks noChangeAspect="1"/>
          </p:cNvPicPr>
          <p:nvPr/>
        </p:nvPicPr>
        <p:blipFill>
          <a:blip r:embed="rId2"/>
          <a:stretch>
            <a:fillRect/>
          </a:stretch>
        </p:blipFill>
        <p:spPr>
          <a:xfrm>
            <a:off x="3495039" y="281297"/>
            <a:ext cx="3712481" cy="6010275"/>
          </a:xfrm>
          <a:prstGeom prst="rect">
            <a:avLst/>
          </a:prstGeom>
        </p:spPr>
      </p:pic>
      <p:sp>
        <p:nvSpPr>
          <p:cNvPr id="7" name="Rectangle 1">
            <a:extLst>
              <a:ext uri="{FF2B5EF4-FFF2-40B4-BE49-F238E27FC236}">
                <a16:creationId xmlns:a16="http://schemas.microsoft.com/office/drawing/2014/main" id="{AB238281-6272-4251-9E85-1B2237E04314}"/>
              </a:ext>
            </a:extLst>
          </p:cNvPr>
          <p:cNvSpPr>
            <a:spLocks noChangeArrowheads="1"/>
          </p:cNvSpPr>
          <p:nvPr/>
        </p:nvSpPr>
        <p:spPr bwMode="auto">
          <a:xfrm>
            <a:off x="7400926" y="893004"/>
            <a:ext cx="426720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navName.setText(StartActivity.</a:t>
            </a:r>
            <a:r>
              <a:rPr kumimoji="0" lang="en-US" altLang="en-US" sz="1200" b="0"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loggedInUser</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8" name="Arrow: Left 7">
            <a:extLst>
              <a:ext uri="{FF2B5EF4-FFF2-40B4-BE49-F238E27FC236}">
                <a16:creationId xmlns:a16="http://schemas.microsoft.com/office/drawing/2014/main" id="{6353F139-7057-4A8D-872A-1B0ECEDC7039}"/>
              </a:ext>
            </a:extLst>
          </p:cNvPr>
          <p:cNvSpPr/>
          <p:nvPr/>
        </p:nvSpPr>
        <p:spPr>
          <a:xfrm rot="21159618">
            <a:off x="5415539" y="1141778"/>
            <a:ext cx="1975495" cy="13104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2">
            <a:extLst>
              <a:ext uri="{FF2B5EF4-FFF2-40B4-BE49-F238E27FC236}">
                <a16:creationId xmlns:a16="http://schemas.microsoft.com/office/drawing/2014/main" id="{0F93D586-AC09-4739-8414-B50AD98AE4B1}"/>
              </a:ext>
            </a:extLst>
          </p:cNvPr>
          <p:cNvSpPr>
            <a:spLocks noChangeArrowheads="1"/>
          </p:cNvSpPr>
          <p:nvPr/>
        </p:nvSpPr>
        <p:spPr bwMode="auto">
          <a:xfrm>
            <a:off x="7313255" y="1730346"/>
            <a:ext cx="4461478"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navEmail.setText(StartActivity.</a:t>
            </a:r>
            <a:r>
              <a:rPr kumimoji="0" lang="en-US" altLang="en-US" sz="1200" b="0"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loggedInEmail</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11" name="Arrow: Left 10">
            <a:extLst>
              <a:ext uri="{FF2B5EF4-FFF2-40B4-BE49-F238E27FC236}">
                <a16:creationId xmlns:a16="http://schemas.microsoft.com/office/drawing/2014/main" id="{49CABD72-AF8E-421F-90C4-2917C078B567}"/>
              </a:ext>
            </a:extLst>
          </p:cNvPr>
          <p:cNvSpPr/>
          <p:nvPr/>
        </p:nvSpPr>
        <p:spPr>
          <a:xfrm rot="328571">
            <a:off x="5645613" y="1730263"/>
            <a:ext cx="1663827" cy="11875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3">
            <a:extLst>
              <a:ext uri="{FF2B5EF4-FFF2-40B4-BE49-F238E27FC236}">
                <a16:creationId xmlns:a16="http://schemas.microsoft.com/office/drawing/2014/main" id="{CFCC258A-B533-49CF-ABE1-F5A0660E78E9}"/>
              </a:ext>
            </a:extLst>
          </p:cNvPr>
          <p:cNvSpPr>
            <a:spLocks noChangeArrowheads="1"/>
          </p:cNvSpPr>
          <p:nvPr/>
        </p:nvSpPr>
        <p:spPr bwMode="auto">
          <a:xfrm>
            <a:off x="6058733" y="3147429"/>
            <a:ext cx="5670142"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Picasso.</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().load(StartActivity.</a:t>
            </a:r>
            <a:r>
              <a:rPr kumimoji="0" lang="en-US" altLang="en-US" sz="1200" b="0"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loggedInPic</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).into(navPic);</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13" name="Arrow: Left 12">
            <a:extLst>
              <a:ext uri="{FF2B5EF4-FFF2-40B4-BE49-F238E27FC236}">
                <a16:creationId xmlns:a16="http://schemas.microsoft.com/office/drawing/2014/main" id="{8B2B9379-824E-41E2-A91C-0960A6BD822B}"/>
              </a:ext>
            </a:extLst>
          </p:cNvPr>
          <p:cNvSpPr/>
          <p:nvPr/>
        </p:nvSpPr>
        <p:spPr>
          <a:xfrm rot="2488186" flipV="1">
            <a:off x="3755032" y="2326244"/>
            <a:ext cx="2572758" cy="1232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38BC15C0-454F-43C2-A0F8-E1B05F4260B1}"/>
              </a:ext>
            </a:extLst>
          </p:cNvPr>
          <p:cNvSpPr txBox="1"/>
          <p:nvPr/>
        </p:nvSpPr>
        <p:spPr>
          <a:xfrm>
            <a:off x="7207520" y="3790765"/>
            <a:ext cx="4567213" cy="2031325"/>
          </a:xfrm>
          <a:prstGeom prst="rect">
            <a:avLst/>
          </a:prstGeom>
          <a:noFill/>
        </p:spPr>
        <p:txBody>
          <a:bodyPr wrap="square" rtlCol="0">
            <a:spAutoFit/>
          </a:bodyPr>
          <a:lstStyle/>
          <a:p>
            <a:r>
              <a:rPr lang="en-GB" sz="1400" b="1" dirty="0">
                <a:solidFill>
                  <a:schemeClr val="accent1">
                    <a:lumMod val="75000"/>
                  </a:schemeClr>
                </a:solidFill>
                <a:latin typeface="Courier New" panose="02070309020205020404" pitchFamily="49" charset="0"/>
                <a:cs typeface="Courier New" panose="02070309020205020404" pitchFamily="49" charset="0"/>
              </a:rPr>
              <a:t>When the user is logged into the application 3 static variables are assigned that hold the users name, email and picture url.</a:t>
            </a:r>
          </a:p>
          <a:p>
            <a:endParaRPr lang="en-GB" sz="1400" b="1" dirty="0">
              <a:solidFill>
                <a:schemeClr val="accent1">
                  <a:lumMod val="75000"/>
                </a:schemeClr>
              </a:solidFill>
              <a:latin typeface="Courier New" panose="02070309020205020404" pitchFamily="49" charset="0"/>
              <a:cs typeface="Courier New" panose="02070309020205020404" pitchFamily="49" charset="0"/>
            </a:endParaRPr>
          </a:p>
          <a:p>
            <a:r>
              <a:rPr lang="en-GB" sz="1400" b="1" dirty="0">
                <a:solidFill>
                  <a:schemeClr val="accent1">
                    <a:lumMod val="75000"/>
                  </a:schemeClr>
                </a:solidFill>
                <a:latin typeface="Courier New" panose="02070309020205020404" pitchFamily="49" charset="0"/>
                <a:cs typeface="Courier New" panose="02070309020205020404" pitchFamily="49" charset="0"/>
              </a:rPr>
              <a:t>When we create the main activity and defined the nav menu, we set the navName, navEmail and navPic views with these 3 values</a:t>
            </a:r>
          </a:p>
        </p:txBody>
      </p:sp>
    </p:spTree>
    <p:extLst>
      <p:ext uri="{BB962C8B-B14F-4D97-AF65-F5344CB8AC3E}">
        <p14:creationId xmlns:p14="http://schemas.microsoft.com/office/powerpoint/2010/main" val="1255970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B59BD-62E6-41C6-8C2A-56F605FC4BDC}"/>
              </a:ext>
            </a:extLst>
          </p:cNvPr>
          <p:cNvSpPr>
            <a:spLocks noGrp="1"/>
          </p:cNvSpPr>
          <p:nvPr>
            <p:ph type="title"/>
          </p:nvPr>
        </p:nvSpPr>
        <p:spPr/>
        <p:txBody>
          <a:bodyPr/>
          <a:lstStyle/>
          <a:p>
            <a:r>
              <a:rPr lang="en-GB" dirty="0"/>
              <a:t>Using the app – Log  in</a:t>
            </a:r>
          </a:p>
        </p:txBody>
      </p:sp>
      <p:sp>
        <p:nvSpPr>
          <p:cNvPr id="3" name="Content Placeholder 2">
            <a:extLst>
              <a:ext uri="{FF2B5EF4-FFF2-40B4-BE49-F238E27FC236}">
                <a16:creationId xmlns:a16="http://schemas.microsoft.com/office/drawing/2014/main" id="{0A0AFCF2-88A7-486B-9DF2-66ED36B0159E}"/>
              </a:ext>
            </a:extLst>
          </p:cNvPr>
          <p:cNvSpPr>
            <a:spLocks noGrp="1"/>
          </p:cNvSpPr>
          <p:nvPr>
            <p:ph idx="1"/>
          </p:nvPr>
        </p:nvSpPr>
        <p:spPr/>
        <p:txBody>
          <a:bodyPr anchor="t"/>
          <a:lstStyle/>
          <a:p>
            <a:pPr marL="0" defTabSz="457200"/>
            <a:r>
              <a:rPr lang="en-GB" sz="1400" b="1" dirty="0">
                <a:solidFill>
                  <a:schemeClr val="accent1">
                    <a:lumMod val="75000"/>
                  </a:schemeClr>
                </a:solidFill>
                <a:latin typeface="Courier New" panose="02070309020205020404" pitchFamily="49" charset="0"/>
                <a:cs typeface="Courier New" panose="02070309020205020404" pitchFamily="49" charset="0"/>
              </a:rPr>
              <a:t>When the user opens the app for the first time they are presented with the log in screen. They have the ability to log in via Facebook or with their google account. Once logged in they will be taken to the main activity with the google maps fragment being displayed</a:t>
            </a:r>
          </a:p>
          <a:p>
            <a:endParaRPr lang="en-GB" dirty="0"/>
          </a:p>
        </p:txBody>
      </p:sp>
      <p:pic>
        <p:nvPicPr>
          <p:cNvPr id="4" name="Picture 3">
            <a:extLst>
              <a:ext uri="{FF2B5EF4-FFF2-40B4-BE49-F238E27FC236}">
                <a16:creationId xmlns:a16="http://schemas.microsoft.com/office/drawing/2014/main" id="{DC702655-705E-4E59-973D-A4B241881C38}"/>
              </a:ext>
            </a:extLst>
          </p:cNvPr>
          <p:cNvPicPr>
            <a:picLocks noChangeAspect="1"/>
          </p:cNvPicPr>
          <p:nvPr/>
        </p:nvPicPr>
        <p:blipFill>
          <a:blip r:embed="rId2"/>
          <a:stretch>
            <a:fillRect/>
          </a:stretch>
        </p:blipFill>
        <p:spPr>
          <a:xfrm>
            <a:off x="4068894" y="2185034"/>
            <a:ext cx="2254298" cy="4391025"/>
          </a:xfrm>
          <a:prstGeom prst="rect">
            <a:avLst/>
          </a:prstGeom>
        </p:spPr>
      </p:pic>
      <p:sp>
        <p:nvSpPr>
          <p:cNvPr id="5" name="Arrow: Right 4">
            <a:extLst>
              <a:ext uri="{FF2B5EF4-FFF2-40B4-BE49-F238E27FC236}">
                <a16:creationId xmlns:a16="http://schemas.microsoft.com/office/drawing/2014/main" id="{096A5917-DDEA-4B52-AEF7-A892C1C741DA}"/>
              </a:ext>
            </a:extLst>
          </p:cNvPr>
          <p:cNvSpPr/>
          <p:nvPr/>
        </p:nvSpPr>
        <p:spPr>
          <a:xfrm>
            <a:off x="6429375" y="4048125"/>
            <a:ext cx="1790700" cy="895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CB392385-D911-4493-BC4E-53E4F8C2E928}"/>
              </a:ext>
            </a:extLst>
          </p:cNvPr>
          <p:cNvPicPr>
            <a:picLocks noChangeAspect="1"/>
          </p:cNvPicPr>
          <p:nvPr/>
        </p:nvPicPr>
        <p:blipFill>
          <a:blip r:embed="rId3"/>
          <a:stretch>
            <a:fillRect/>
          </a:stretch>
        </p:blipFill>
        <p:spPr>
          <a:xfrm>
            <a:off x="8460420" y="2185033"/>
            <a:ext cx="2284228" cy="4391025"/>
          </a:xfrm>
          <a:prstGeom prst="rect">
            <a:avLst/>
          </a:prstGeom>
        </p:spPr>
      </p:pic>
    </p:spTree>
    <p:extLst>
      <p:ext uri="{BB962C8B-B14F-4D97-AF65-F5344CB8AC3E}">
        <p14:creationId xmlns:p14="http://schemas.microsoft.com/office/powerpoint/2010/main" val="1125502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7ED6F-EAD4-45A0-A736-8EA7E2F7FBFB}"/>
              </a:ext>
            </a:extLst>
          </p:cNvPr>
          <p:cNvSpPr>
            <a:spLocks noGrp="1"/>
          </p:cNvSpPr>
          <p:nvPr>
            <p:ph type="title"/>
          </p:nvPr>
        </p:nvSpPr>
        <p:spPr/>
        <p:txBody>
          <a:bodyPr/>
          <a:lstStyle/>
          <a:p>
            <a:r>
              <a:rPr lang="en-GB" dirty="0"/>
              <a:t>Markers</a:t>
            </a:r>
          </a:p>
        </p:txBody>
      </p:sp>
      <p:sp>
        <p:nvSpPr>
          <p:cNvPr id="3" name="Content Placeholder 2">
            <a:extLst>
              <a:ext uri="{FF2B5EF4-FFF2-40B4-BE49-F238E27FC236}">
                <a16:creationId xmlns:a16="http://schemas.microsoft.com/office/drawing/2014/main" id="{1FAC4B29-24F5-43E3-AF2D-5B8277E454C8}"/>
              </a:ext>
            </a:extLst>
          </p:cNvPr>
          <p:cNvSpPr>
            <a:spLocks noGrp="1"/>
          </p:cNvSpPr>
          <p:nvPr>
            <p:ph idx="1"/>
          </p:nvPr>
        </p:nvSpPr>
        <p:spPr>
          <a:xfrm>
            <a:off x="3869268" y="1263603"/>
            <a:ext cx="7315200" cy="5120640"/>
          </a:xfrm>
        </p:spPr>
        <p:txBody>
          <a:bodyPr anchor="t"/>
          <a:lstStyle/>
          <a:p>
            <a:pPr marL="0" defTabSz="457200"/>
            <a:r>
              <a:rPr lang="en-GB" sz="1400" b="1" dirty="0">
                <a:solidFill>
                  <a:schemeClr val="accent1">
                    <a:lumMod val="75000"/>
                  </a:schemeClr>
                </a:solidFill>
                <a:latin typeface="Courier New" panose="02070309020205020404" pitchFamily="49" charset="0"/>
                <a:cs typeface="Courier New" panose="02070309020205020404" pitchFamily="49" charset="0"/>
              </a:rPr>
              <a:t>The app will display markers for places near the users location, markers for the place the user has selected for lunch as well as markers for places selected by those users in their friends list.</a:t>
            </a:r>
          </a:p>
          <a:p>
            <a:pPr marL="0" defTabSz="457200"/>
            <a:r>
              <a:rPr lang="en-GB" sz="1400" b="1" dirty="0">
                <a:solidFill>
                  <a:schemeClr val="accent1">
                    <a:lumMod val="75000"/>
                  </a:schemeClr>
                </a:solidFill>
                <a:latin typeface="Courier New" panose="02070309020205020404" pitchFamily="49" charset="0"/>
                <a:cs typeface="Courier New" panose="02070309020205020404" pitchFamily="49" charset="0"/>
              </a:rPr>
              <a:t>Each marker can be clicked to display detailed information of the place as well as which friends are eating there</a:t>
            </a:r>
          </a:p>
        </p:txBody>
      </p:sp>
      <p:pic>
        <p:nvPicPr>
          <p:cNvPr id="4" name="Picture 3">
            <a:extLst>
              <a:ext uri="{FF2B5EF4-FFF2-40B4-BE49-F238E27FC236}">
                <a16:creationId xmlns:a16="http://schemas.microsoft.com/office/drawing/2014/main" id="{4F37387C-020C-47C0-BE67-331B01C83C0B}"/>
              </a:ext>
            </a:extLst>
          </p:cNvPr>
          <p:cNvPicPr>
            <a:picLocks noChangeAspect="1"/>
          </p:cNvPicPr>
          <p:nvPr/>
        </p:nvPicPr>
        <p:blipFill>
          <a:blip r:embed="rId2"/>
          <a:stretch>
            <a:fillRect/>
          </a:stretch>
        </p:blipFill>
        <p:spPr>
          <a:xfrm>
            <a:off x="3869268" y="2945265"/>
            <a:ext cx="2226732" cy="3808346"/>
          </a:xfrm>
          <a:prstGeom prst="rect">
            <a:avLst/>
          </a:prstGeom>
        </p:spPr>
      </p:pic>
      <p:sp>
        <p:nvSpPr>
          <p:cNvPr id="5" name="Arrow: Right 4">
            <a:extLst>
              <a:ext uri="{FF2B5EF4-FFF2-40B4-BE49-F238E27FC236}">
                <a16:creationId xmlns:a16="http://schemas.microsoft.com/office/drawing/2014/main" id="{613886FB-841A-4086-8BBA-E991584A2B45}"/>
              </a:ext>
            </a:extLst>
          </p:cNvPr>
          <p:cNvSpPr/>
          <p:nvPr/>
        </p:nvSpPr>
        <p:spPr>
          <a:xfrm>
            <a:off x="6267635" y="4394447"/>
            <a:ext cx="1571348" cy="5948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8FEE31F1-658B-4B8A-A6DA-C5958CEDAC17}"/>
              </a:ext>
            </a:extLst>
          </p:cNvPr>
          <p:cNvPicPr>
            <a:picLocks noChangeAspect="1"/>
          </p:cNvPicPr>
          <p:nvPr/>
        </p:nvPicPr>
        <p:blipFill>
          <a:blip r:embed="rId3"/>
          <a:stretch>
            <a:fillRect/>
          </a:stretch>
        </p:blipFill>
        <p:spPr>
          <a:xfrm>
            <a:off x="8010618" y="2945265"/>
            <a:ext cx="2152401" cy="3808346"/>
          </a:xfrm>
          <a:prstGeom prst="rect">
            <a:avLst/>
          </a:prstGeom>
        </p:spPr>
      </p:pic>
    </p:spTree>
    <p:extLst>
      <p:ext uri="{BB962C8B-B14F-4D97-AF65-F5344CB8AC3E}">
        <p14:creationId xmlns:p14="http://schemas.microsoft.com/office/powerpoint/2010/main" val="2051334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7ED6F-EAD4-45A0-A736-8EA7E2F7FBFB}"/>
              </a:ext>
            </a:extLst>
          </p:cNvPr>
          <p:cNvSpPr>
            <a:spLocks noGrp="1"/>
          </p:cNvSpPr>
          <p:nvPr>
            <p:ph type="title"/>
          </p:nvPr>
        </p:nvSpPr>
        <p:spPr/>
        <p:txBody>
          <a:bodyPr/>
          <a:lstStyle/>
          <a:p>
            <a:r>
              <a:rPr lang="en-GB" dirty="0"/>
              <a:t>Restaurant detail activity</a:t>
            </a:r>
          </a:p>
        </p:txBody>
      </p:sp>
      <p:sp>
        <p:nvSpPr>
          <p:cNvPr id="3" name="Content Placeholder 2">
            <a:extLst>
              <a:ext uri="{FF2B5EF4-FFF2-40B4-BE49-F238E27FC236}">
                <a16:creationId xmlns:a16="http://schemas.microsoft.com/office/drawing/2014/main" id="{1FAC4B29-24F5-43E3-AF2D-5B8277E454C8}"/>
              </a:ext>
            </a:extLst>
          </p:cNvPr>
          <p:cNvSpPr>
            <a:spLocks noGrp="1"/>
          </p:cNvSpPr>
          <p:nvPr>
            <p:ph idx="1"/>
          </p:nvPr>
        </p:nvSpPr>
        <p:spPr>
          <a:xfrm>
            <a:off x="7004481" y="606734"/>
            <a:ext cx="4401927" cy="779730"/>
          </a:xfrm>
        </p:spPr>
        <p:txBody>
          <a:bodyPr anchor="t">
            <a:normAutofit/>
          </a:bodyPr>
          <a:lstStyle/>
          <a:p>
            <a:pPr marL="0" indent="0" defTabSz="457200">
              <a:buNone/>
            </a:pPr>
            <a:r>
              <a:rPr lang="en-GB" sz="1400" b="1" dirty="0">
                <a:solidFill>
                  <a:schemeClr val="accent1">
                    <a:lumMod val="75000"/>
                  </a:schemeClr>
                </a:solidFill>
                <a:latin typeface="Courier New" panose="02070309020205020404" pitchFamily="49" charset="0"/>
                <a:cs typeface="Courier New" panose="02070309020205020404" pitchFamily="49" charset="0"/>
              </a:rPr>
              <a:t>From the restaurant detail page the user can perform a number of actions</a:t>
            </a:r>
          </a:p>
        </p:txBody>
      </p:sp>
      <p:pic>
        <p:nvPicPr>
          <p:cNvPr id="6" name="Picture 5">
            <a:extLst>
              <a:ext uri="{FF2B5EF4-FFF2-40B4-BE49-F238E27FC236}">
                <a16:creationId xmlns:a16="http://schemas.microsoft.com/office/drawing/2014/main" id="{8FEE31F1-658B-4B8A-A6DA-C5958CEDAC17}"/>
              </a:ext>
            </a:extLst>
          </p:cNvPr>
          <p:cNvPicPr>
            <a:picLocks noChangeAspect="1"/>
          </p:cNvPicPr>
          <p:nvPr/>
        </p:nvPicPr>
        <p:blipFill>
          <a:blip r:embed="rId2"/>
          <a:stretch>
            <a:fillRect/>
          </a:stretch>
        </p:blipFill>
        <p:spPr>
          <a:xfrm>
            <a:off x="3598416" y="761357"/>
            <a:ext cx="3086469" cy="5461037"/>
          </a:xfrm>
          <a:prstGeom prst="rect">
            <a:avLst/>
          </a:prstGeom>
        </p:spPr>
      </p:pic>
      <p:sp>
        <p:nvSpPr>
          <p:cNvPr id="7" name="Arrow: Right 6">
            <a:extLst>
              <a:ext uri="{FF2B5EF4-FFF2-40B4-BE49-F238E27FC236}">
                <a16:creationId xmlns:a16="http://schemas.microsoft.com/office/drawing/2014/main" id="{096AA36F-9378-406F-97DA-4C850C9A913B}"/>
              </a:ext>
            </a:extLst>
          </p:cNvPr>
          <p:cNvSpPr/>
          <p:nvPr/>
        </p:nvSpPr>
        <p:spPr>
          <a:xfrm rot="20128338">
            <a:off x="6532005" y="2161496"/>
            <a:ext cx="1106410" cy="1803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a:extLst>
              <a:ext uri="{FF2B5EF4-FFF2-40B4-BE49-F238E27FC236}">
                <a16:creationId xmlns:a16="http://schemas.microsoft.com/office/drawing/2014/main" id="{0DB16189-FB93-479A-938F-085B09D5CDAB}"/>
              </a:ext>
            </a:extLst>
          </p:cNvPr>
          <p:cNvSpPr txBox="1">
            <a:spLocks/>
          </p:cNvSpPr>
          <p:nvPr/>
        </p:nvSpPr>
        <p:spPr>
          <a:xfrm>
            <a:off x="7430006" y="1686115"/>
            <a:ext cx="4401927" cy="337994"/>
          </a:xfrm>
          <a:prstGeom prst="rect">
            <a:avLst/>
          </a:prstGeom>
        </p:spPr>
        <p:txBody>
          <a:bodyPr vert="horz" lIns="91440" tIns="45720" rIns="91440" bIns="45720" rtlCol="0" anchor="t">
            <a:normAutofit fontScale="92500"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GB" dirty="0"/>
              <a:t>The user can select this place to eat at</a:t>
            </a:r>
          </a:p>
        </p:txBody>
      </p:sp>
      <p:sp>
        <p:nvSpPr>
          <p:cNvPr id="9" name="Arrow: Right 8">
            <a:extLst>
              <a:ext uri="{FF2B5EF4-FFF2-40B4-BE49-F238E27FC236}">
                <a16:creationId xmlns:a16="http://schemas.microsoft.com/office/drawing/2014/main" id="{60E1C2D8-1720-49D7-8CFE-65A84DFCF659}"/>
              </a:ext>
            </a:extLst>
          </p:cNvPr>
          <p:cNvSpPr/>
          <p:nvPr/>
        </p:nvSpPr>
        <p:spPr>
          <a:xfrm>
            <a:off x="6602197" y="3506694"/>
            <a:ext cx="1106410" cy="1803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ontent Placeholder 2">
            <a:extLst>
              <a:ext uri="{FF2B5EF4-FFF2-40B4-BE49-F238E27FC236}">
                <a16:creationId xmlns:a16="http://schemas.microsoft.com/office/drawing/2014/main" id="{F7EE7D0D-1EF2-4844-A654-BF0A7B9044AF}"/>
              </a:ext>
            </a:extLst>
          </p:cNvPr>
          <p:cNvSpPr txBox="1">
            <a:spLocks/>
          </p:cNvSpPr>
          <p:nvPr/>
        </p:nvSpPr>
        <p:spPr>
          <a:xfrm>
            <a:off x="7625919" y="3441862"/>
            <a:ext cx="4401927" cy="748398"/>
          </a:xfrm>
          <a:prstGeom prst="rect">
            <a:avLst/>
          </a:prstGeom>
        </p:spPr>
        <p:txBody>
          <a:bodyPr vert="horz" lIns="91440" tIns="45720" rIns="91440" bIns="45720" rtlCol="0" anchor="t">
            <a:normAutofit fontScale="77500" lnSpcReduction="2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GB" sz="2200" dirty="0"/>
              <a:t>A number of actions are available; call,</a:t>
            </a:r>
          </a:p>
          <a:p>
            <a:pPr marL="0" indent="0">
              <a:buNone/>
            </a:pPr>
            <a:r>
              <a:rPr lang="en-GB" sz="2200" dirty="0"/>
              <a:t>like, view the website and launch navigation</a:t>
            </a:r>
          </a:p>
          <a:p>
            <a:endParaRPr lang="en-GB" dirty="0"/>
          </a:p>
        </p:txBody>
      </p:sp>
      <p:sp>
        <p:nvSpPr>
          <p:cNvPr id="11" name="Right Brace 10">
            <a:extLst>
              <a:ext uri="{FF2B5EF4-FFF2-40B4-BE49-F238E27FC236}">
                <a16:creationId xmlns:a16="http://schemas.microsoft.com/office/drawing/2014/main" id="{6375A236-08B1-4C4A-BC8F-3B9395CEC9DA}"/>
              </a:ext>
            </a:extLst>
          </p:cNvPr>
          <p:cNvSpPr/>
          <p:nvPr/>
        </p:nvSpPr>
        <p:spPr>
          <a:xfrm>
            <a:off x="6072325" y="4064509"/>
            <a:ext cx="1225119" cy="1906383"/>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Content Placeholder 2">
            <a:extLst>
              <a:ext uri="{FF2B5EF4-FFF2-40B4-BE49-F238E27FC236}">
                <a16:creationId xmlns:a16="http://schemas.microsoft.com/office/drawing/2014/main" id="{D932FB63-9D88-40EC-B677-741072340A5A}"/>
              </a:ext>
            </a:extLst>
          </p:cNvPr>
          <p:cNvSpPr txBox="1">
            <a:spLocks/>
          </p:cNvSpPr>
          <p:nvPr/>
        </p:nvSpPr>
        <p:spPr>
          <a:xfrm>
            <a:off x="7297444" y="4694607"/>
            <a:ext cx="4401927" cy="748398"/>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GB" sz="1900" dirty="0"/>
              <a:t>Any of the users friends that have also selected this place are shown here</a:t>
            </a:r>
          </a:p>
          <a:p>
            <a:endParaRPr lang="en-GB" dirty="0"/>
          </a:p>
        </p:txBody>
      </p:sp>
    </p:spTree>
    <p:extLst>
      <p:ext uri="{BB962C8B-B14F-4D97-AF65-F5344CB8AC3E}">
        <p14:creationId xmlns:p14="http://schemas.microsoft.com/office/powerpoint/2010/main" val="3090629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7ED6F-EAD4-45A0-A736-8EA7E2F7FBFB}"/>
              </a:ext>
            </a:extLst>
          </p:cNvPr>
          <p:cNvSpPr>
            <a:spLocks noGrp="1"/>
          </p:cNvSpPr>
          <p:nvPr>
            <p:ph type="title"/>
          </p:nvPr>
        </p:nvSpPr>
        <p:spPr/>
        <p:txBody>
          <a:bodyPr/>
          <a:lstStyle/>
          <a:p>
            <a:r>
              <a:rPr lang="en-GB" dirty="0"/>
              <a:t>Restaurant list</a:t>
            </a:r>
          </a:p>
        </p:txBody>
      </p:sp>
      <p:sp>
        <p:nvSpPr>
          <p:cNvPr id="3" name="Content Placeholder 2">
            <a:extLst>
              <a:ext uri="{FF2B5EF4-FFF2-40B4-BE49-F238E27FC236}">
                <a16:creationId xmlns:a16="http://schemas.microsoft.com/office/drawing/2014/main" id="{1FAC4B29-24F5-43E3-AF2D-5B8277E454C8}"/>
              </a:ext>
            </a:extLst>
          </p:cNvPr>
          <p:cNvSpPr>
            <a:spLocks noGrp="1"/>
          </p:cNvSpPr>
          <p:nvPr>
            <p:ph idx="1"/>
          </p:nvPr>
        </p:nvSpPr>
        <p:spPr>
          <a:xfrm>
            <a:off x="7084380" y="287676"/>
            <a:ext cx="4401927" cy="779730"/>
          </a:xfrm>
        </p:spPr>
        <p:txBody>
          <a:bodyPr anchor="t">
            <a:normAutofit/>
          </a:bodyPr>
          <a:lstStyle/>
          <a:p>
            <a:pPr marL="0" indent="0">
              <a:buNone/>
            </a:pPr>
            <a:r>
              <a:rPr lang="en-GB" sz="1400" b="1" dirty="0">
                <a:solidFill>
                  <a:schemeClr val="accent1">
                    <a:lumMod val="75000"/>
                  </a:schemeClr>
                </a:solidFill>
                <a:latin typeface="Courier New" panose="02070309020205020404" pitchFamily="49" charset="0"/>
                <a:cs typeface="Courier New" panose="02070309020205020404" pitchFamily="49" charset="0"/>
              </a:rPr>
              <a:t>The list view fragments shows the details of each marker added to the map</a:t>
            </a:r>
          </a:p>
        </p:txBody>
      </p:sp>
      <p:sp>
        <p:nvSpPr>
          <p:cNvPr id="8" name="Content Placeholder 2">
            <a:extLst>
              <a:ext uri="{FF2B5EF4-FFF2-40B4-BE49-F238E27FC236}">
                <a16:creationId xmlns:a16="http://schemas.microsoft.com/office/drawing/2014/main" id="{0DB16189-FB93-479A-938F-085B09D5CDAB}"/>
              </a:ext>
            </a:extLst>
          </p:cNvPr>
          <p:cNvSpPr txBox="1">
            <a:spLocks/>
          </p:cNvSpPr>
          <p:nvPr/>
        </p:nvSpPr>
        <p:spPr>
          <a:xfrm>
            <a:off x="7297443" y="1290190"/>
            <a:ext cx="4401927" cy="33799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GB" sz="1700" dirty="0"/>
              <a:t>Image of the place</a:t>
            </a:r>
          </a:p>
        </p:txBody>
      </p:sp>
      <p:pic>
        <p:nvPicPr>
          <p:cNvPr id="4" name="Picture 3">
            <a:extLst>
              <a:ext uri="{FF2B5EF4-FFF2-40B4-BE49-F238E27FC236}">
                <a16:creationId xmlns:a16="http://schemas.microsoft.com/office/drawing/2014/main" id="{4B31A32D-3950-4799-9BC9-08C6C5548DC8}"/>
              </a:ext>
            </a:extLst>
          </p:cNvPr>
          <p:cNvPicPr>
            <a:picLocks noChangeAspect="1"/>
          </p:cNvPicPr>
          <p:nvPr/>
        </p:nvPicPr>
        <p:blipFill>
          <a:blip r:embed="rId2"/>
          <a:stretch>
            <a:fillRect/>
          </a:stretch>
        </p:blipFill>
        <p:spPr>
          <a:xfrm>
            <a:off x="3406032" y="290838"/>
            <a:ext cx="3086588" cy="6267180"/>
          </a:xfrm>
          <a:prstGeom prst="rect">
            <a:avLst/>
          </a:prstGeom>
        </p:spPr>
      </p:pic>
      <p:sp>
        <p:nvSpPr>
          <p:cNvPr id="7" name="Arrow: Right 6">
            <a:extLst>
              <a:ext uri="{FF2B5EF4-FFF2-40B4-BE49-F238E27FC236}">
                <a16:creationId xmlns:a16="http://schemas.microsoft.com/office/drawing/2014/main" id="{096AA36F-9378-406F-97DA-4C850C9A913B}"/>
              </a:ext>
            </a:extLst>
          </p:cNvPr>
          <p:cNvSpPr/>
          <p:nvPr/>
        </p:nvSpPr>
        <p:spPr>
          <a:xfrm>
            <a:off x="6203842" y="1400318"/>
            <a:ext cx="1095350" cy="655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rrow: Right 12">
            <a:extLst>
              <a:ext uri="{FF2B5EF4-FFF2-40B4-BE49-F238E27FC236}">
                <a16:creationId xmlns:a16="http://schemas.microsoft.com/office/drawing/2014/main" id="{9FDEEC51-8512-4E5C-AAEF-978D94C1895C}"/>
              </a:ext>
            </a:extLst>
          </p:cNvPr>
          <p:cNvSpPr/>
          <p:nvPr/>
        </p:nvSpPr>
        <p:spPr>
          <a:xfrm>
            <a:off x="6203842" y="1921255"/>
            <a:ext cx="1095350" cy="655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Arrow: Right 13">
            <a:extLst>
              <a:ext uri="{FF2B5EF4-FFF2-40B4-BE49-F238E27FC236}">
                <a16:creationId xmlns:a16="http://schemas.microsoft.com/office/drawing/2014/main" id="{0CF23D54-8EA7-4859-929B-E12BEE68F764}"/>
              </a:ext>
            </a:extLst>
          </p:cNvPr>
          <p:cNvSpPr/>
          <p:nvPr/>
        </p:nvSpPr>
        <p:spPr>
          <a:xfrm>
            <a:off x="6203842" y="2188643"/>
            <a:ext cx="1095350" cy="655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ontent Placeholder 2">
            <a:extLst>
              <a:ext uri="{FF2B5EF4-FFF2-40B4-BE49-F238E27FC236}">
                <a16:creationId xmlns:a16="http://schemas.microsoft.com/office/drawing/2014/main" id="{7786445E-06E3-4A52-B34C-8DFDB409A407}"/>
              </a:ext>
            </a:extLst>
          </p:cNvPr>
          <p:cNvSpPr txBox="1">
            <a:spLocks/>
          </p:cNvSpPr>
          <p:nvPr/>
        </p:nvSpPr>
        <p:spPr>
          <a:xfrm>
            <a:off x="7282779" y="1801226"/>
            <a:ext cx="4401927" cy="337994"/>
          </a:xfrm>
          <a:prstGeom prst="rect">
            <a:avLst/>
          </a:prstGeom>
        </p:spPr>
        <p:txBody>
          <a:bodyPr vert="horz" lIns="91440" tIns="45720" rIns="91440" bIns="45720" rtlCol="0" anchor="t">
            <a:normAutofit fontScale="85000"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GB" dirty="0"/>
              <a:t>The distance from the current users location </a:t>
            </a:r>
          </a:p>
        </p:txBody>
      </p:sp>
      <p:sp>
        <p:nvSpPr>
          <p:cNvPr id="16" name="Content Placeholder 2">
            <a:extLst>
              <a:ext uri="{FF2B5EF4-FFF2-40B4-BE49-F238E27FC236}">
                <a16:creationId xmlns:a16="http://schemas.microsoft.com/office/drawing/2014/main" id="{78900886-A73E-477E-A61E-9EBBEC2D1567}"/>
              </a:ext>
            </a:extLst>
          </p:cNvPr>
          <p:cNvSpPr txBox="1">
            <a:spLocks/>
          </p:cNvSpPr>
          <p:nvPr/>
        </p:nvSpPr>
        <p:spPr>
          <a:xfrm>
            <a:off x="7282778" y="2106203"/>
            <a:ext cx="4401927" cy="33799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GB" sz="1700" dirty="0"/>
              <a:t>The number of friends also eating here</a:t>
            </a:r>
          </a:p>
        </p:txBody>
      </p:sp>
      <p:sp>
        <p:nvSpPr>
          <p:cNvPr id="17" name="Arrow: Right 16">
            <a:extLst>
              <a:ext uri="{FF2B5EF4-FFF2-40B4-BE49-F238E27FC236}">
                <a16:creationId xmlns:a16="http://schemas.microsoft.com/office/drawing/2014/main" id="{0DD75DC5-E87F-4320-A29D-856E431145EF}"/>
              </a:ext>
            </a:extLst>
          </p:cNvPr>
          <p:cNvSpPr/>
          <p:nvPr/>
        </p:nvSpPr>
        <p:spPr>
          <a:xfrm>
            <a:off x="5416244" y="1065427"/>
            <a:ext cx="1866534"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Content Placeholder 2">
            <a:extLst>
              <a:ext uri="{FF2B5EF4-FFF2-40B4-BE49-F238E27FC236}">
                <a16:creationId xmlns:a16="http://schemas.microsoft.com/office/drawing/2014/main" id="{41C0DC1D-C4FF-4C47-8C7A-7A7D7A209238}"/>
              </a:ext>
            </a:extLst>
          </p:cNvPr>
          <p:cNvSpPr txBox="1">
            <a:spLocks/>
          </p:cNvSpPr>
          <p:nvPr/>
        </p:nvSpPr>
        <p:spPr>
          <a:xfrm>
            <a:off x="7297443" y="936150"/>
            <a:ext cx="4401927" cy="33799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GB" sz="1700" dirty="0"/>
              <a:t>The name of the place as well as address</a:t>
            </a:r>
          </a:p>
        </p:txBody>
      </p:sp>
      <p:sp>
        <p:nvSpPr>
          <p:cNvPr id="9" name="Arrow: Right 8">
            <a:extLst>
              <a:ext uri="{FF2B5EF4-FFF2-40B4-BE49-F238E27FC236}">
                <a16:creationId xmlns:a16="http://schemas.microsoft.com/office/drawing/2014/main" id="{60E1C2D8-1720-49D7-8CFE-65A84DFCF659}"/>
              </a:ext>
            </a:extLst>
          </p:cNvPr>
          <p:cNvSpPr/>
          <p:nvPr/>
        </p:nvSpPr>
        <p:spPr>
          <a:xfrm>
            <a:off x="4385823" y="3301564"/>
            <a:ext cx="3151319" cy="829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Arrow: Right 18">
            <a:extLst>
              <a:ext uri="{FF2B5EF4-FFF2-40B4-BE49-F238E27FC236}">
                <a16:creationId xmlns:a16="http://schemas.microsoft.com/office/drawing/2014/main" id="{B4598E94-91B5-4622-B1B2-7FEAE41409EC}"/>
              </a:ext>
            </a:extLst>
          </p:cNvPr>
          <p:cNvSpPr/>
          <p:nvPr/>
        </p:nvSpPr>
        <p:spPr>
          <a:xfrm>
            <a:off x="5319373" y="3595233"/>
            <a:ext cx="2217770" cy="829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Right 19">
            <a:extLst>
              <a:ext uri="{FF2B5EF4-FFF2-40B4-BE49-F238E27FC236}">
                <a16:creationId xmlns:a16="http://schemas.microsoft.com/office/drawing/2014/main" id="{74871189-0834-45A0-9722-3D4254F246E0}"/>
              </a:ext>
            </a:extLst>
          </p:cNvPr>
          <p:cNvSpPr/>
          <p:nvPr/>
        </p:nvSpPr>
        <p:spPr>
          <a:xfrm>
            <a:off x="4363626" y="3852099"/>
            <a:ext cx="3151318" cy="829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Arrow: Right 20">
            <a:extLst>
              <a:ext uri="{FF2B5EF4-FFF2-40B4-BE49-F238E27FC236}">
                <a16:creationId xmlns:a16="http://schemas.microsoft.com/office/drawing/2014/main" id="{C391AC38-822B-4533-BBB0-917D14AE0BDF}"/>
              </a:ext>
            </a:extLst>
          </p:cNvPr>
          <p:cNvSpPr/>
          <p:nvPr/>
        </p:nvSpPr>
        <p:spPr>
          <a:xfrm>
            <a:off x="4949326" y="4135735"/>
            <a:ext cx="2565618" cy="829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ontent Placeholder 2">
            <a:extLst>
              <a:ext uri="{FF2B5EF4-FFF2-40B4-BE49-F238E27FC236}">
                <a16:creationId xmlns:a16="http://schemas.microsoft.com/office/drawing/2014/main" id="{D9A7356B-2227-4682-9871-1506E7101B3D}"/>
              </a:ext>
            </a:extLst>
          </p:cNvPr>
          <p:cNvSpPr txBox="1">
            <a:spLocks/>
          </p:cNvSpPr>
          <p:nvPr/>
        </p:nvSpPr>
        <p:spPr>
          <a:xfrm>
            <a:off x="7537154" y="3219969"/>
            <a:ext cx="4401927" cy="236363"/>
          </a:xfrm>
          <a:prstGeom prst="rect">
            <a:avLst/>
          </a:prstGeom>
        </p:spPr>
        <p:txBody>
          <a:bodyPr vert="horz" lIns="91440" tIns="45720" rIns="91440" bIns="45720" rtlCol="0" anchor="t">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GB" sz="1700" dirty="0"/>
              <a:t>The places phone number </a:t>
            </a:r>
          </a:p>
        </p:txBody>
      </p:sp>
      <p:sp>
        <p:nvSpPr>
          <p:cNvPr id="23" name="Content Placeholder 2">
            <a:extLst>
              <a:ext uri="{FF2B5EF4-FFF2-40B4-BE49-F238E27FC236}">
                <a16:creationId xmlns:a16="http://schemas.microsoft.com/office/drawing/2014/main" id="{D8738035-CBAA-4479-9D1C-BC48B63CA30B}"/>
              </a:ext>
            </a:extLst>
          </p:cNvPr>
          <p:cNvSpPr txBox="1">
            <a:spLocks/>
          </p:cNvSpPr>
          <p:nvPr/>
        </p:nvSpPr>
        <p:spPr>
          <a:xfrm>
            <a:off x="7537154" y="3533412"/>
            <a:ext cx="4401927" cy="236363"/>
          </a:xfrm>
          <a:prstGeom prst="rect">
            <a:avLst/>
          </a:prstGeom>
        </p:spPr>
        <p:txBody>
          <a:bodyPr vert="horz" lIns="91440" tIns="45720" rIns="91440" bIns="45720" rtlCol="0" anchor="t">
            <a:normAutofit fontScale="55000" lnSpcReduction="2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GB" dirty="0"/>
          </a:p>
        </p:txBody>
      </p:sp>
      <p:sp>
        <p:nvSpPr>
          <p:cNvPr id="24" name="Content Placeholder 2">
            <a:extLst>
              <a:ext uri="{FF2B5EF4-FFF2-40B4-BE49-F238E27FC236}">
                <a16:creationId xmlns:a16="http://schemas.microsoft.com/office/drawing/2014/main" id="{E3BF308B-6C22-4074-BABF-267D7677B376}"/>
              </a:ext>
            </a:extLst>
          </p:cNvPr>
          <p:cNvSpPr txBox="1">
            <a:spLocks/>
          </p:cNvSpPr>
          <p:nvPr/>
        </p:nvSpPr>
        <p:spPr>
          <a:xfrm>
            <a:off x="7537142" y="3495603"/>
            <a:ext cx="4401927" cy="236363"/>
          </a:xfrm>
          <a:prstGeom prst="rect">
            <a:avLst/>
          </a:prstGeom>
        </p:spPr>
        <p:txBody>
          <a:bodyPr vert="horz" lIns="91440" tIns="45720" rIns="91440" bIns="45720" rtlCol="0" anchor="t">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GB" sz="1700" dirty="0"/>
              <a:t>The places email</a:t>
            </a:r>
          </a:p>
        </p:txBody>
      </p:sp>
      <p:sp>
        <p:nvSpPr>
          <p:cNvPr id="25" name="Content Placeholder 2">
            <a:extLst>
              <a:ext uri="{FF2B5EF4-FFF2-40B4-BE49-F238E27FC236}">
                <a16:creationId xmlns:a16="http://schemas.microsoft.com/office/drawing/2014/main" id="{23AC8317-CF3B-4B1D-A0D6-4BFBA33EE763}"/>
              </a:ext>
            </a:extLst>
          </p:cNvPr>
          <p:cNvSpPr txBox="1">
            <a:spLocks/>
          </p:cNvSpPr>
          <p:nvPr/>
        </p:nvSpPr>
        <p:spPr>
          <a:xfrm>
            <a:off x="7537142" y="3780019"/>
            <a:ext cx="4401927" cy="236363"/>
          </a:xfrm>
          <a:prstGeom prst="rect">
            <a:avLst/>
          </a:prstGeom>
        </p:spPr>
        <p:txBody>
          <a:bodyPr vert="horz" lIns="91440" tIns="45720" rIns="91440" bIns="45720" rtlCol="0" anchor="t">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GB" sz="1700" dirty="0"/>
              <a:t>Whether it is open or closed</a:t>
            </a:r>
          </a:p>
        </p:txBody>
      </p:sp>
      <p:sp>
        <p:nvSpPr>
          <p:cNvPr id="26" name="Content Placeholder 2">
            <a:extLst>
              <a:ext uri="{FF2B5EF4-FFF2-40B4-BE49-F238E27FC236}">
                <a16:creationId xmlns:a16="http://schemas.microsoft.com/office/drawing/2014/main" id="{B06727BC-A070-4205-B696-728842615F80}"/>
              </a:ext>
            </a:extLst>
          </p:cNvPr>
          <p:cNvSpPr txBox="1">
            <a:spLocks/>
          </p:cNvSpPr>
          <p:nvPr/>
        </p:nvSpPr>
        <p:spPr>
          <a:xfrm>
            <a:off x="7537142" y="4059049"/>
            <a:ext cx="4401927" cy="236363"/>
          </a:xfrm>
          <a:prstGeom prst="rect">
            <a:avLst/>
          </a:prstGeom>
        </p:spPr>
        <p:txBody>
          <a:bodyPr vert="horz" lIns="91440" tIns="45720" rIns="91440" bIns="45720" rtlCol="0" anchor="t">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GB" sz="1700" dirty="0"/>
              <a:t>The rating</a:t>
            </a:r>
          </a:p>
        </p:txBody>
      </p:sp>
    </p:spTree>
    <p:extLst>
      <p:ext uri="{BB962C8B-B14F-4D97-AF65-F5344CB8AC3E}">
        <p14:creationId xmlns:p14="http://schemas.microsoft.com/office/powerpoint/2010/main" val="4157419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7ED6F-EAD4-45A0-A736-8EA7E2F7FBFB}"/>
              </a:ext>
            </a:extLst>
          </p:cNvPr>
          <p:cNvSpPr>
            <a:spLocks noGrp="1"/>
          </p:cNvSpPr>
          <p:nvPr>
            <p:ph type="title"/>
          </p:nvPr>
        </p:nvSpPr>
        <p:spPr/>
        <p:txBody>
          <a:bodyPr/>
          <a:lstStyle/>
          <a:p>
            <a:r>
              <a:rPr lang="en-GB" dirty="0"/>
              <a:t>Restaurant list actions</a:t>
            </a:r>
          </a:p>
        </p:txBody>
      </p:sp>
      <p:sp>
        <p:nvSpPr>
          <p:cNvPr id="3" name="Content Placeholder 2">
            <a:extLst>
              <a:ext uri="{FF2B5EF4-FFF2-40B4-BE49-F238E27FC236}">
                <a16:creationId xmlns:a16="http://schemas.microsoft.com/office/drawing/2014/main" id="{1FAC4B29-24F5-43E3-AF2D-5B8277E454C8}"/>
              </a:ext>
            </a:extLst>
          </p:cNvPr>
          <p:cNvSpPr>
            <a:spLocks noGrp="1"/>
          </p:cNvSpPr>
          <p:nvPr>
            <p:ph idx="1"/>
          </p:nvPr>
        </p:nvSpPr>
        <p:spPr>
          <a:xfrm>
            <a:off x="7004481" y="3034"/>
            <a:ext cx="4401927" cy="779730"/>
          </a:xfrm>
        </p:spPr>
        <p:txBody>
          <a:bodyPr anchor="t">
            <a:normAutofit/>
          </a:bodyPr>
          <a:lstStyle/>
          <a:p>
            <a:pPr marL="0" indent="0">
              <a:buNone/>
            </a:pPr>
            <a:r>
              <a:rPr lang="en-GB" sz="1400" b="1" dirty="0">
                <a:solidFill>
                  <a:schemeClr val="accent1">
                    <a:lumMod val="75000"/>
                  </a:schemeClr>
                </a:solidFill>
                <a:latin typeface="Courier New" panose="02070309020205020404" pitchFamily="49" charset="0"/>
                <a:cs typeface="Courier New" panose="02070309020205020404" pitchFamily="49" charset="0"/>
              </a:rPr>
              <a:t>There are two additional actions available to the users from the list page</a:t>
            </a:r>
          </a:p>
        </p:txBody>
      </p:sp>
      <p:pic>
        <p:nvPicPr>
          <p:cNvPr id="4" name="Picture 3">
            <a:extLst>
              <a:ext uri="{FF2B5EF4-FFF2-40B4-BE49-F238E27FC236}">
                <a16:creationId xmlns:a16="http://schemas.microsoft.com/office/drawing/2014/main" id="{4B31A32D-3950-4799-9BC9-08C6C5548DC8}"/>
              </a:ext>
            </a:extLst>
          </p:cNvPr>
          <p:cNvPicPr>
            <a:picLocks noChangeAspect="1"/>
          </p:cNvPicPr>
          <p:nvPr/>
        </p:nvPicPr>
        <p:blipFill>
          <a:blip r:embed="rId2"/>
          <a:stretch>
            <a:fillRect/>
          </a:stretch>
        </p:blipFill>
        <p:spPr>
          <a:xfrm>
            <a:off x="3512564" y="290838"/>
            <a:ext cx="3086588" cy="6267180"/>
          </a:xfrm>
          <a:prstGeom prst="rect">
            <a:avLst/>
          </a:prstGeom>
        </p:spPr>
      </p:pic>
      <p:sp>
        <p:nvSpPr>
          <p:cNvPr id="17" name="Arrow: Right 16">
            <a:extLst>
              <a:ext uri="{FF2B5EF4-FFF2-40B4-BE49-F238E27FC236}">
                <a16:creationId xmlns:a16="http://schemas.microsoft.com/office/drawing/2014/main" id="{0DD75DC5-E87F-4320-A29D-856E431145EF}"/>
              </a:ext>
            </a:extLst>
          </p:cNvPr>
          <p:cNvSpPr/>
          <p:nvPr/>
        </p:nvSpPr>
        <p:spPr>
          <a:xfrm rot="21189708">
            <a:off x="4442651" y="1744044"/>
            <a:ext cx="4433467" cy="175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Content Placeholder 2">
            <a:extLst>
              <a:ext uri="{FF2B5EF4-FFF2-40B4-BE49-F238E27FC236}">
                <a16:creationId xmlns:a16="http://schemas.microsoft.com/office/drawing/2014/main" id="{41C0DC1D-C4FF-4C47-8C7A-7A7D7A209238}"/>
              </a:ext>
            </a:extLst>
          </p:cNvPr>
          <p:cNvSpPr txBox="1">
            <a:spLocks/>
          </p:cNvSpPr>
          <p:nvPr/>
        </p:nvSpPr>
        <p:spPr>
          <a:xfrm>
            <a:off x="6599153" y="782764"/>
            <a:ext cx="2234130" cy="912871"/>
          </a:xfrm>
          <a:prstGeom prst="rect">
            <a:avLst/>
          </a:prstGeom>
        </p:spPr>
        <p:txBody>
          <a:bodyPr vert="horz" lIns="91440" tIns="45720" rIns="91440" bIns="45720" rtlCol="0" anchor="t">
            <a:normAutofit fontScale="92500"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GB" sz="1700" dirty="0"/>
              <a:t>Clicking on the ? Near the opening information displays more detail</a:t>
            </a:r>
          </a:p>
        </p:txBody>
      </p:sp>
      <p:sp>
        <p:nvSpPr>
          <p:cNvPr id="23" name="Content Placeholder 2">
            <a:extLst>
              <a:ext uri="{FF2B5EF4-FFF2-40B4-BE49-F238E27FC236}">
                <a16:creationId xmlns:a16="http://schemas.microsoft.com/office/drawing/2014/main" id="{D8738035-CBAA-4479-9D1C-BC48B63CA30B}"/>
              </a:ext>
            </a:extLst>
          </p:cNvPr>
          <p:cNvSpPr txBox="1">
            <a:spLocks/>
          </p:cNvSpPr>
          <p:nvPr/>
        </p:nvSpPr>
        <p:spPr>
          <a:xfrm>
            <a:off x="6911315" y="4225871"/>
            <a:ext cx="2175017" cy="1064126"/>
          </a:xfrm>
          <a:prstGeom prst="rect">
            <a:avLst/>
          </a:prstGeom>
        </p:spPr>
        <p:txBody>
          <a:bodyPr vert="horz" lIns="91440" tIns="45720" rIns="91440" bIns="45720" rtlCol="0" anchor="t">
            <a:no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GB" sz="1600" dirty="0"/>
              <a:t>Clicking on the icon next to the rating takes the user to the reviews activity</a:t>
            </a:r>
          </a:p>
        </p:txBody>
      </p:sp>
      <p:pic>
        <p:nvPicPr>
          <p:cNvPr id="6" name="Picture 5">
            <a:extLst>
              <a:ext uri="{FF2B5EF4-FFF2-40B4-BE49-F238E27FC236}">
                <a16:creationId xmlns:a16="http://schemas.microsoft.com/office/drawing/2014/main" id="{FCBC4F55-B292-4237-B340-D08D5236CF0E}"/>
              </a:ext>
            </a:extLst>
          </p:cNvPr>
          <p:cNvPicPr>
            <a:picLocks noChangeAspect="1"/>
          </p:cNvPicPr>
          <p:nvPr/>
        </p:nvPicPr>
        <p:blipFill>
          <a:blip r:embed="rId3"/>
          <a:stretch>
            <a:fillRect/>
          </a:stretch>
        </p:blipFill>
        <p:spPr>
          <a:xfrm>
            <a:off x="9205444" y="775759"/>
            <a:ext cx="2449806" cy="2242649"/>
          </a:xfrm>
          <a:prstGeom prst="rect">
            <a:avLst/>
          </a:prstGeom>
        </p:spPr>
      </p:pic>
      <p:pic>
        <p:nvPicPr>
          <p:cNvPr id="11" name="Picture 10">
            <a:extLst>
              <a:ext uri="{FF2B5EF4-FFF2-40B4-BE49-F238E27FC236}">
                <a16:creationId xmlns:a16="http://schemas.microsoft.com/office/drawing/2014/main" id="{64F13583-9A6E-4605-9EFD-2703E904FFB9}"/>
              </a:ext>
            </a:extLst>
          </p:cNvPr>
          <p:cNvPicPr>
            <a:picLocks noChangeAspect="1"/>
          </p:cNvPicPr>
          <p:nvPr/>
        </p:nvPicPr>
        <p:blipFill>
          <a:blip r:embed="rId4"/>
          <a:stretch>
            <a:fillRect/>
          </a:stretch>
        </p:blipFill>
        <p:spPr>
          <a:xfrm>
            <a:off x="9205444" y="3311371"/>
            <a:ext cx="2263639" cy="3316965"/>
          </a:xfrm>
          <a:prstGeom prst="rect">
            <a:avLst/>
          </a:prstGeom>
        </p:spPr>
      </p:pic>
      <p:sp>
        <p:nvSpPr>
          <p:cNvPr id="27" name="Arrow: Right 26">
            <a:extLst>
              <a:ext uri="{FF2B5EF4-FFF2-40B4-BE49-F238E27FC236}">
                <a16:creationId xmlns:a16="http://schemas.microsoft.com/office/drawing/2014/main" id="{005503D3-D0C4-4C0C-B20F-2E06BD1560DF}"/>
              </a:ext>
            </a:extLst>
          </p:cNvPr>
          <p:cNvSpPr/>
          <p:nvPr/>
        </p:nvSpPr>
        <p:spPr>
          <a:xfrm rot="21189708">
            <a:off x="5036894" y="5618191"/>
            <a:ext cx="4055379" cy="142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91934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7ED6F-EAD4-45A0-A736-8EA7E2F7FBFB}"/>
              </a:ext>
            </a:extLst>
          </p:cNvPr>
          <p:cNvSpPr>
            <a:spLocks noGrp="1"/>
          </p:cNvSpPr>
          <p:nvPr>
            <p:ph type="title"/>
          </p:nvPr>
        </p:nvSpPr>
        <p:spPr/>
        <p:txBody>
          <a:bodyPr/>
          <a:lstStyle/>
          <a:p>
            <a:r>
              <a:rPr lang="en-GB" dirty="0"/>
              <a:t>Friends List</a:t>
            </a:r>
          </a:p>
        </p:txBody>
      </p:sp>
      <p:sp>
        <p:nvSpPr>
          <p:cNvPr id="3" name="Content Placeholder 2">
            <a:extLst>
              <a:ext uri="{FF2B5EF4-FFF2-40B4-BE49-F238E27FC236}">
                <a16:creationId xmlns:a16="http://schemas.microsoft.com/office/drawing/2014/main" id="{1FAC4B29-24F5-43E3-AF2D-5B8277E454C8}"/>
              </a:ext>
            </a:extLst>
          </p:cNvPr>
          <p:cNvSpPr>
            <a:spLocks noGrp="1"/>
          </p:cNvSpPr>
          <p:nvPr>
            <p:ph idx="1"/>
          </p:nvPr>
        </p:nvSpPr>
        <p:spPr>
          <a:xfrm>
            <a:off x="6956856" y="1029302"/>
            <a:ext cx="4758894" cy="1979994"/>
          </a:xfrm>
        </p:spPr>
        <p:txBody>
          <a:bodyPr anchor="t">
            <a:normAutofit/>
          </a:bodyPr>
          <a:lstStyle/>
          <a:p>
            <a:pPr marL="0" indent="0">
              <a:buNone/>
            </a:pPr>
            <a:r>
              <a:rPr lang="en-GB" sz="1600" b="1" dirty="0">
                <a:solidFill>
                  <a:schemeClr val="accent1">
                    <a:lumMod val="75000"/>
                  </a:schemeClr>
                </a:solidFill>
                <a:latin typeface="Courier New" panose="02070309020205020404" pitchFamily="49" charset="0"/>
                <a:cs typeface="Courier New" panose="02070309020205020404" pitchFamily="49" charset="0"/>
              </a:rPr>
              <a:t>The work mates tab contains 2 sub tab</a:t>
            </a:r>
          </a:p>
          <a:p>
            <a:r>
              <a:rPr lang="en-GB" b="1" dirty="0"/>
              <a:t>All users – displays all users in the database</a:t>
            </a:r>
          </a:p>
          <a:p>
            <a:r>
              <a:rPr lang="en-GB" b="1" dirty="0"/>
              <a:t>My Workmates –displays those users who have been added as friends</a:t>
            </a:r>
          </a:p>
        </p:txBody>
      </p:sp>
      <p:pic>
        <p:nvPicPr>
          <p:cNvPr id="7" name="Picture 6">
            <a:extLst>
              <a:ext uri="{FF2B5EF4-FFF2-40B4-BE49-F238E27FC236}">
                <a16:creationId xmlns:a16="http://schemas.microsoft.com/office/drawing/2014/main" id="{AD01ABE3-0C41-4047-A0E4-322B602FB8C8}"/>
              </a:ext>
            </a:extLst>
          </p:cNvPr>
          <p:cNvPicPr>
            <a:picLocks noChangeAspect="1"/>
          </p:cNvPicPr>
          <p:nvPr/>
        </p:nvPicPr>
        <p:blipFill>
          <a:blip r:embed="rId2"/>
          <a:stretch>
            <a:fillRect/>
          </a:stretch>
        </p:blipFill>
        <p:spPr>
          <a:xfrm>
            <a:off x="3713778" y="392899"/>
            <a:ext cx="2947483" cy="6075423"/>
          </a:xfrm>
          <a:prstGeom prst="rect">
            <a:avLst/>
          </a:prstGeom>
        </p:spPr>
      </p:pic>
      <p:sp>
        <p:nvSpPr>
          <p:cNvPr id="13" name="Content Placeholder 2">
            <a:extLst>
              <a:ext uri="{FF2B5EF4-FFF2-40B4-BE49-F238E27FC236}">
                <a16:creationId xmlns:a16="http://schemas.microsoft.com/office/drawing/2014/main" id="{C5631421-45D8-41D6-A5CE-E826D08FB60D}"/>
              </a:ext>
            </a:extLst>
          </p:cNvPr>
          <p:cNvSpPr txBox="1">
            <a:spLocks/>
          </p:cNvSpPr>
          <p:nvPr/>
        </p:nvSpPr>
        <p:spPr>
          <a:xfrm>
            <a:off x="6956856" y="3858229"/>
            <a:ext cx="4758894" cy="13894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None/>
            </a:pPr>
            <a:r>
              <a:rPr lang="en-GB" sz="1600" b="1" dirty="0">
                <a:solidFill>
                  <a:schemeClr val="accent1">
                    <a:lumMod val="75000"/>
                  </a:schemeClr>
                </a:solidFill>
                <a:latin typeface="Courier New" panose="02070309020205020404" pitchFamily="49" charset="0"/>
                <a:cs typeface="Courier New" panose="02070309020205020404" pitchFamily="49" charset="0"/>
              </a:rPr>
              <a:t>Clicking the    adds the user to the friends list.</a:t>
            </a:r>
          </a:p>
          <a:p>
            <a:pPr marL="0" indent="0">
              <a:buFont typeface="Wingdings 2" pitchFamily="18" charset="2"/>
              <a:buNone/>
            </a:pPr>
            <a:r>
              <a:rPr lang="en-GB" sz="1600" b="1" dirty="0">
                <a:solidFill>
                  <a:schemeClr val="accent1">
                    <a:lumMod val="75000"/>
                  </a:schemeClr>
                </a:solidFill>
                <a:latin typeface="Courier New" panose="02070309020205020404" pitchFamily="49" charset="0"/>
                <a:cs typeface="Courier New" panose="02070309020205020404" pitchFamily="49" charset="0"/>
              </a:rPr>
              <a:t>This added users place details are then available on the map and list view </a:t>
            </a:r>
          </a:p>
        </p:txBody>
      </p:sp>
      <p:pic>
        <p:nvPicPr>
          <p:cNvPr id="8" name="Picture 7">
            <a:extLst>
              <a:ext uri="{FF2B5EF4-FFF2-40B4-BE49-F238E27FC236}">
                <a16:creationId xmlns:a16="http://schemas.microsoft.com/office/drawing/2014/main" id="{50B00E60-4636-4B74-B8CC-62823F5AB436}"/>
              </a:ext>
            </a:extLst>
          </p:cNvPr>
          <p:cNvPicPr>
            <a:picLocks noChangeAspect="1"/>
          </p:cNvPicPr>
          <p:nvPr/>
        </p:nvPicPr>
        <p:blipFill>
          <a:blip r:embed="rId3"/>
          <a:stretch>
            <a:fillRect/>
          </a:stretch>
        </p:blipFill>
        <p:spPr>
          <a:xfrm>
            <a:off x="8590948" y="3848705"/>
            <a:ext cx="325751" cy="311273"/>
          </a:xfrm>
          <a:prstGeom prst="rect">
            <a:avLst/>
          </a:prstGeom>
        </p:spPr>
      </p:pic>
    </p:spTree>
    <p:extLst>
      <p:ext uri="{BB962C8B-B14F-4D97-AF65-F5344CB8AC3E}">
        <p14:creationId xmlns:p14="http://schemas.microsoft.com/office/powerpoint/2010/main" val="1032479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7ED6F-EAD4-45A0-A736-8EA7E2F7FBFB}"/>
              </a:ext>
            </a:extLst>
          </p:cNvPr>
          <p:cNvSpPr>
            <a:spLocks noGrp="1"/>
          </p:cNvSpPr>
          <p:nvPr>
            <p:ph type="title"/>
          </p:nvPr>
        </p:nvSpPr>
        <p:spPr/>
        <p:txBody>
          <a:bodyPr/>
          <a:lstStyle/>
          <a:p>
            <a:r>
              <a:rPr lang="en-GB" dirty="0"/>
              <a:t>Friends List</a:t>
            </a:r>
          </a:p>
        </p:txBody>
      </p:sp>
      <p:sp>
        <p:nvSpPr>
          <p:cNvPr id="3" name="Content Placeholder 2">
            <a:extLst>
              <a:ext uri="{FF2B5EF4-FFF2-40B4-BE49-F238E27FC236}">
                <a16:creationId xmlns:a16="http://schemas.microsoft.com/office/drawing/2014/main" id="{1FAC4B29-24F5-43E3-AF2D-5B8277E454C8}"/>
              </a:ext>
            </a:extLst>
          </p:cNvPr>
          <p:cNvSpPr>
            <a:spLocks noGrp="1"/>
          </p:cNvSpPr>
          <p:nvPr>
            <p:ph idx="1"/>
          </p:nvPr>
        </p:nvSpPr>
        <p:spPr>
          <a:xfrm>
            <a:off x="6956856" y="1029302"/>
            <a:ext cx="4758894" cy="1979994"/>
          </a:xfrm>
        </p:spPr>
        <p:txBody>
          <a:bodyPr anchor="t">
            <a:normAutofit lnSpcReduction="10000"/>
          </a:bodyPr>
          <a:lstStyle/>
          <a:p>
            <a:pPr marL="0" indent="0">
              <a:buNone/>
            </a:pPr>
            <a:r>
              <a:rPr lang="en-GB" sz="1600" b="1" dirty="0">
                <a:solidFill>
                  <a:schemeClr val="accent1">
                    <a:lumMod val="75000"/>
                  </a:schemeClr>
                </a:solidFill>
                <a:latin typeface="Courier New" panose="02070309020205020404" pitchFamily="49" charset="0"/>
                <a:cs typeface="Courier New" panose="02070309020205020404" pitchFamily="49" charset="0"/>
              </a:rPr>
              <a:t>From the ‘My workmates’ (friends) tab the user can see information about where a particular friend has chosen to eat.</a:t>
            </a:r>
          </a:p>
          <a:p>
            <a:pPr marL="0" indent="0">
              <a:buNone/>
            </a:pPr>
            <a:endParaRPr lang="en-GB" b="1" dirty="0"/>
          </a:p>
          <a:p>
            <a:pPr marL="0" indent="0">
              <a:lnSpc>
                <a:spcPct val="100000"/>
              </a:lnSpc>
              <a:buNone/>
            </a:pPr>
            <a:r>
              <a:rPr lang="en-GB" sz="1600" b="1" dirty="0">
                <a:solidFill>
                  <a:schemeClr val="accent1">
                    <a:lumMod val="75000"/>
                  </a:schemeClr>
                </a:solidFill>
                <a:latin typeface="Courier New" panose="02070309020205020404" pitchFamily="49" charset="0"/>
                <a:cs typeface="Courier New" panose="02070309020205020404" pitchFamily="49" charset="0"/>
              </a:rPr>
              <a:t>There are also 2 actions that the user can take here</a:t>
            </a:r>
          </a:p>
        </p:txBody>
      </p:sp>
      <p:sp>
        <p:nvSpPr>
          <p:cNvPr id="13" name="Content Placeholder 2">
            <a:extLst>
              <a:ext uri="{FF2B5EF4-FFF2-40B4-BE49-F238E27FC236}">
                <a16:creationId xmlns:a16="http://schemas.microsoft.com/office/drawing/2014/main" id="{C5631421-45D8-41D6-A5CE-E826D08FB60D}"/>
              </a:ext>
            </a:extLst>
          </p:cNvPr>
          <p:cNvSpPr txBox="1">
            <a:spLocks/>
          </p:cNvSpPr>
          <p:nvPr/>
        </p:nvSpPr>
        <p:spPr>
          <a:xfrm>
            <a:off x="6956856" y="3848705"/>
            <a:ext cx="4758894" cy="1389444"/>
          </a:xfrm>
          <a:prstGeom prst="rect">
            <a:avLst/>
          </a:prstGeom>
        </p:spPr>
        <p:txBody>
          <a:bodyPr vert="horz" lIns="91440" tIns="45720" rIns="91440" bIns="45720" rtlCol="0" anchor="t">
            <a:normAutofit fontScale="92500"/>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r>
              <a:rPr lang="en-GB" sz="1600" b="1" dirty="0">
                <a:solidFill>
                  <a:schemeClr val="accent1">
                    <a:lumMod val="75000"/>
                  </a:schemeClr>
                </a:solidFill>
                <a:latin typeface="Courier New" panose="02070309020205020404" pitchFamily="49" charset="0"/>
                <a:cs typeface="Courier New" panose="02070309020205020404" pitchFamily="49" charset="0"/>
              </a:rPr>
              <a:t>Clicking the     will remove the friend</a:t>
            </a:r>
          </a:p>
          <a:p>
            <a:pPr marL="0" indent="0">
              <a:buFont typeface="Wingdings 2" pitchFamily="18" charset="2"/>
              <a:buNone/>
            </a:pPr>
            <a:endParaRPr lang="en-GB" b="1" dirty="0"/>
          </a:p>
          <a:p>
            <a:pPr marL="0" indent="0">
              <a:buFont typeface="Wingdings 2" pitchFamily="18" charset="2"/>
              <a:buNone/>
            </a:pPr>
            <a:r>
              <a:rPr lang="en-GB" sz="1600" b="1" dirty="0">
                <a:solidFill>
                  <a:schemeClr val="accent1">
                    <a:lumMod val="75000"/>
                  </a:schemeClr>
                </a:solidFill>
                <a:latin typeface="Courier New" panose="02070309020205020404" pitchFamily="49" charset="0"/>
                <a:cs typeface="Courier New" panose="02070309020205020404" pitchFamily="49" charset="0"/>
              </a:rPr>
              <a:t>Clicking   will launch the chat activity with this user </a:t>
            </a:r>
          </a:p>
        </p:txBody>
      </p:sp>
      <p:pic>
        <p:nvPicPr>
          <p:cNvPr id="4" name="Picture 3">
            <a:extLst>
              <a:ext uri="{FF2B5EF4-FFF2-40B4-BE49-F238E27FC236}">
                <a16:creationId xmlns:a16="http://schemas.microsoft.com/office/drawing/2014/main" id="{BE0D8B09-24AD-47CB-AC3F-B6E2B694F377}"/>
              </a:ext>
            </a:extLst>
          </p:cNvPr>
          <p:cNvPicPr>
            <a:picLocks noChangeAspect="1"/>
          </p:cNvPicPr>
          <p:nvPr/>
        </p:nvPicPr>
        <p:blipFill>
          <a:blip r:embed="rId2"/>
          <a:stretch>
            <a:fillRect/>
          </a:stretch>
        </p:blipFill>
        <p:spPr>
          <a:xfrm>
            <a:off x="3761403" y="433578"/>
            <a:ext cx="2947483" cy="5981700"/>
          </a:xfrm>
          <a:prstGeom prst="rect">
            <a:avLst/>
          </a:prstGeom>
        </p:spPr>
      </p:pic>
      <p:pic>
        <p:nvPicPr>
          <p:cNvPr id="5" name="Picture 4">
            <a:extLst>
              <a:ext uri="{FF2B5EF4-FFF2-40B4-BE49-F238E27FC236}">
                <a16:creationId xmlns:a16="http://schemas.microsoft.com/office/drawing/2014/main" id="{66BECCD4-F412-4101-8302-E6CC31334C3A}"/>
              </a:ext>
            </a:extLst>
          </p:cNvPr>
          <p:cNvPicPr>
            <a:picLocks noChangeAspect="1"/>
          </p:cNvPicPr>
          <p:nvPr/>
        </p:nvPicPr>
        <p:blipFill>
          <a:blip r:embed="rId3"/>
          <a:stretch>
            <a:fillRect/>
          </a:stretch>
        </p:blipFill>
        <p:spPr>
          <a:xfrm>
            <a:off x="8478175" y="3848705"/>
            <a:ext cx="353025" cy="246297"/>
          </a:xfrm>
          <a:prstGeom prst="rect">
            <a:avLst/>
          </a:prstGeom>
        </p:spPr>
      </p:pic>
      <p:pic>
        <p:nvPicPr>
          <p:cNvPr id="6" name="Picture 5">
            <a:extLst>
              <a:ext uri="{FF2B5EF4-FFF2-40B4-BE49-F238E27FC236}">
                <a16:creationId xmlns:a16="http://schemas.microsoft.com/office/drawing/2014/main" id="{5C4457D6-1865-42C2-98C3-C98401D07013}"/>
              </a:ext>
            </a:extLst>
          </p:cNvPr>
          <p:cNvPicPr>
            <a:picLocks noChangeAspect="1"/>
          </p:cNvPicPr>
          <p:nvPr/>
        </p:nvPicPr>
        <p:blipFill>
          <a:blip r:embed="rId4"/>
          <a:stretch>
            <a:fillRect/>
          </a:stretch>
        </p:blipFill>
        <p:spPr>
          <a:xfrm>
            <a:off x="8032627" y="4669655"/>
            <a:ext cx="217089" cy="202616"/>
          </a:xfrm>
          <a:prstGeom prst="rect">
            <a:avLst/>
          </a:prstGeom>
        </p:spPr>
      </p:pic>
    </p:spTree>
    <p:extLst>
      <p:ext uri="{BB962C8B-B14F-4D97-AF65-F5344CB8AC3E}">
        <p14:creationId xmlns:p14="http://schemas.microsoft.com/office/powerpoint/2010/main" val="2594208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7ED6F-EAD4-45A0-A736-8EA7E2F7FBFB}"/>
              </a:ext>
            </a:extLst>
          </p:cNvPr>
          <p:cNvSpPr>
            <a:spLocks noGrp="1"/>
          </p:cNvSpPr>
          <p:nvPr>
            <p:ph type="title"/>
          </p:nvPr>
        </p:nvSpPr>
        <p:spPr/>
        <p:txBody>
          <a:bodyPr/>
          <a:lstStyle/>
          <a:p>
            <a:r>
              <a:rPr lang="en-GB" dirty="0"/>
              <a:t>Liked tab</a:t>
            </a:r>
          </a:p>
        </p:txBody>
      </p:sp>
      <p:sp>
        <p:nvSpPr>
          <p:cNvPr id="3" name="Content Placeholder 2">
            <a:extLst>
              <a:ext uri="{FF2B5EF4-FFF2-40B4-BE49-F238E27FC236}">
                <a16:creationId xmlns:a16="http://schemas.microsoft.com/office/drawing/2014/main" id="{1FAC4B29-24F5-43E3-AF2D-5B8277E454C8}"/>
              </a:ext>
            </a:extLst>
          </p:cNvPr>
          <p:cNvSpPr>
            <a:spLocks noGrp="1"/>
          </p:cNvSpPr>
          <p:nvPr>
            <p:ph idx="1"/>
          </p:nvPr>
        </p:nvSpPr>
        <p:spPr>
          <a:xfrm>
            <a:off x="6956856" y="1029302"/>
            <a:ext cx="4758894" cy="1979994"/>
          </a:xfrm>
        </p:spPr>
        <p:txBody>
          <a:bodyPr anchor="t">
            <a:normAutofit lnSpcReduction="10000"/>
          </a:bodyPr>
          <a:lstStyle/>
          <a:p>
            <a:pPr marL="0" indent="0">
              <a:buNone/>
            </a:pPr>
            <a:r>
              <a:rPr lang="en-GB" sz="1500" b="1" dirty="0">
                <a:solidFill>
                  <a:schemeClr val="accent1">
                    <a:lumMod val="75000"/>
                  </a:schemeClr>
                </a:solidFill>
                <a:latin typeface="Courier New" panose="02070309020205020404" pitchFamily="49" charset="0"/>
                <a:cs typeface="Courier New" panose="02070309020205020404" pitchFamily="49" charset="0"/>
              </a:rPr>
              <a:t>The final tab is “Liked”</a:t>
            </a:r>
          </a:p>
          <a:p>
            <a:pPr marL="0" indent="0">
              <a:buNone/>
            </a:pPr>
            <a:r>
              <a:rPr lang="en-GB" sz="1500" b="1" dirty="0">
                <a:solidFill>
                  <a:schemeClr val="accent1">
                    <a:lumMod val="75000"/>
                  </a:schemeClr>
                </a:solidFill>
                <a:latin typeface="Courier New" panose="02070309020205020404" pitchFamily="49" charset="0"/>
                <a:cs typeface="Courier New" panose="02070309020205020404" pitchFamily="49" charset="0"/>
              </a:rPr>
              <a:t>This behaves similarly to the List view tab but displays any places the user has liked.</a:t>
            </a:r>
          </a:p>
          <a:p>
            <a:pPr marL="0" indent="0">
              <a:buNone/>
            </a:pPr>
            <a:r>
              <a:rPr lang="en-GB" sz="1500" b="1" dirty="0">
                <a:solidFill>
                  <a:schemeClr val="accent1">
                    <a:lumMod val="75000"/>
                  </a:schemeClr>
                </a:solidFill>
                <a:latin typeface="Courier New" panose="02070309020205020404" pitchFamily="49" charset="0"/>
                <a:cs typeface="Courier New" panose="02070309020205020404" pitchFamily="49" charset="0"/>
              </a:rPr>
              <a:t>Regardless if the place appear on the map or not, these liked places will remain in the list until the user remove them</a:t>
            </a:r>
          </a:p>
        </p:txBody>
      </p:sp>
      <p:sp>
        <p:nvSpPr>
          <p:cNvPr id="13" name="Content Placeholder 2">
            <a:extLst>
              <a:ext uri="{FF2B5EF4-FFF2-40B4-BE49-F238E27FC236}">
                <a16:creationId xmlns:a16="http://schemas.microsoft.com/office/drawing/2014/main" id="{C5631421-45D8-41D6-A5CE-E826D08FB60D}"/>
              </a:ext>
            </a:extLst>
          </p:cNvPr>
          <p:cNvSpPr txBox="1">
            <a:spLocks/>
          </p:cNvSpPr>
          <p:nvPr/>
        </p:nvSpPr>
        <p:spPr>
          <a:xfrm>
            <a:off x="6956856" y="3858229"/>
            <a:ext cx="4758894" cy="13894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GB" b="1" dirty="0"/>
          </a:p>
        </p:txBody>
      </p:sp>
      <p:pic>
        <p:nvPicPr>
          <p:cNvPr id="7" name="Picture 6">
            <a:extLst>
              <a:ext uri="{FF2B5EF4-FFF2-40B4-BE49-F238E27FC236}">
                <a16:creationId xmlns:a16="http://schemas.microsoft.com/office/drawing/2014/main" id="{22697680-3FC0-429E-BCC3-431BF38A0C65}"/>
              </a:ext>
            </a:extLst>
          </p:cNvPr>
          <p:cNvPicPr>
            <a:picLocks noChangeAspect="1"/>
          </p:cNvPicPr>
          <p:nvPr/>
        </p:nvPicPr>
        <p:blipFill>
          <a:blip r:embed="rId2"/>
          <a:stretch>
            <a:fillRect/>
          </a:stretch>
        </p:blipFill>
        <p:spPr>
          <a:xfrm>
            <a:off x="3902420" y="695515"/>
            <a:ext cx="2665450" cy="5457825"/>
          </a:xfrm>
          <a:prstGeom prst="rect">
            <a:avLst/>
          </a:prstGeom>
        </p:spPr>
      </p:pic>
    </p:spTree>
    <p:extLst>
      <p:ext uri="{BB962C8B-B14F-4D97-AF65-F5344CB8AC3E}">
        <p14:creationId xmlns:p14="http://schemas.microsoft.com/office/powerpoint/2010/main" val="4264214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B7BF1-F295-4F5B-A287-ED72E4AE6FDF}"/>
              </a:ext>
            </a:extLst>
          </p:cNvPr>
          <p:cNvSpPr>
            <a:spLocks noGrp="1"/>
          </p:cNvSpPr>
          <p:nvPr>
            <p:ph type="title"/>
          </p:nvPr>
        </p:nvSpPr>
        <p:spPr/>
        <p:txBody>
          <a:bodyPr/>
          <a:lstStyle/>
          <a:p>
            <a:r>
              <a:rPr lang="en-GB" dirty="0"/>
              <a:t>Displaying the list of restaurants</a:t>
            </a:r>
          </a:p>
        </p:txBody>
      </p:sp>
      <p:sp>
        <p:nvSpPr>
          <p:cNvPr id="3" name="Content Placeholder 2">
            <a:extLst>
              <a:ext uri="{FF2B5EF4-FFF2-40B4-BE49-F238E27FC236}">
                <a16:creationId xmlns:a16="http://schemas.microsoft.com/office/drawing/2014/main" id="{5F759426-CC9E-4D47-8AF3-BD162C39A02A}"/>
              </a:ext>
            </a:extLst>
          </p:cNvPr>
          <p:cNvSpPr>
            <a:spLocks noGrp="1"/>
          </p:cNvSpPr>
          <p:nvPr>
            <p:ph idx="1"/>
          </p:nvPr>
        </p:nvSpPr>
        <p:spPr>
          <a:xfrm>
            <a:off x="3869268" y="658368"/>
            <a:ext cx="7839586" cy="5477256"/>
          </a:xfrm>
        </p:spPr>
        <p:txBody>
          <a:bodyPr anchor="t">
            <a:normAutofit/>
          </a:bodyPr>
          <a:lstStyle/>
          <a:p>
            <a:pPr marL="0" indent="0">
              <a:buNone/>
            </a:pPr>
            <a:r>
              <a:rPr lang="en-GB" dirty="0"/>
              <a:t>If the place type of the returned PlaceLikelyhood place matches our IF conditions </a:t>
            </a:r>
          </a:p>
          <a:p>
            <a:pPr marL="0" indent="0">
              <a:buNone/>
            </a:pPr>
            <a:r>
              <a:rPr lang="en-GB" dirty="0"/>
              <a:t>We then call the method </a:t>
            </a:r>
          </a:p>
          <a:p>
            <a:endParaRPr lang="en-GB" dirty="0"/>
          </a:p>
          <a:p>
            <a:pPr marL="0" indent="0">
              <a:buNone/>
            </a:pPr>
            <a:endParaRPr lang="en-GB" dirty="0"/>
          </a:p>
          <a:p>
            <a:pPr marL="0" indent="0">
              <a:buNone/>
            </a:pPr>
            <a:endParaRPr lang="en-GB" dirty="0"/>
          </a:p>
          <a:p>
            <a:pPr marL="0" indent="0">
              <a:buNone/>
            </a:pPr>
            <a:endParaRPr lang="en-GB" dirty="0"/>
          </a:p>
        </p:txBody>
      </p:sp>
      <p:sp>
        <p:nvSpPr>
          <p:cNvPr id="9" name="Rectangle 6">
            <a:extLst>
              <a:ext uri="{FF2B5EF4-FFF2-40B4-BE49-F238E27FC236}">
                <a16:creationId xmlns:a16="http://schemas.microsoft.com/office/drawing/2014/main" id="{D80E3C9A-F24C-4F2D-BB50-2A746076F1BE}"/>
              </a:ext>
            </a:extLst>
          </p:cNvPr>
          <p:cNvSpPr>
            <a:spLocks noChangeArrowheads="1"/>
          </p:cNvSpPr>
          <p:nvPr/>
        </p:nvSpPr>
        <p:spPr bwMode="auto">
          <a:xfrm>
            <a:off x="3541912" y="4669685"/>
            <a:ext cx="826617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2DACAF6F-0025-4B62-8C7A-D267D2C9C083}"/>
              </a:ext>
            </a:extLst>
          </p:cNvPr>
          <p:cNvSpPr>
            <a:spLocks noChangeArrowheads="1"/>
          </p:cNvSpPr>
          <p:nvPr/>
        </p:nvSpPr>
        <p:spPr bwMode="auto">
          <a:xfrm>
            <a:off x="3869268" y="1768396"/>
            <a:ext cx="3199044"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addMarkersToMap(Place place)</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6" name="Arrow: Down 5">
            <a:extLst>
              <a:ext uri="{FF2B5EF4-FFF2-40B4-BE49-F238E27FC236}">
                <a16:creationId xmlns:a16="http://schemas.microsoft.com/office/drawing/2014/main" id="{362A9382-5457-4296-B16E-708695942C0E}"/>
              </a:ext>
            </a:extLst>
          </p:cNvPr>
          <p:cNvSpPr/>
          <p:nvPr/>
        </p:nvSpPr>
        <p:spPr>
          <a:xfrm>
            <a:off x="4608576" y="2076174"/>
            <a:ext cx="393192" cy="6135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3">
            <a:extLst>
              <a:ext uri="{FF2B5EF4-FFF2-40B4-BE49-F238E27FC236}">
                <a16:creationId xmlns:a16="http://schemas.microsoft.com/office/drawing/2014/main" id="{685FA4CD-5D0C-4A81-BB1A-490AE76C2666}"/>
              </a:ext>
            </a:extLst>
          </p:cNvPr>
          <p:cNvSpPr>
            <a:spLocks noChangeArrowheads="1"/>
          </p:cNvSpPr>
          <p:nvPr/>
        </p:nvSpPr>
        <p:spPr bwMode="auto">
          <a:xfrm>
            <a:off x="3869268" y="2750811"/>
            <a:ext cx="6199133"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dirty="0">
                <a:solidFill>
                  <a:schemeClr val="accent1">
                    <a:lumMod val="75000"/>
                  </a:schemeClr>
                </a:solidFill>
                <a:latin typeface="Courier New" panose="02070309020205020404" pitchFamily="49" charset="0"/>
                <a:cs typeface="Courier New" panose="02070309020205020404" pitchFamily="49" charset="0"/>
              </a:rPr>
              <a:t>First, we define a marker and set its position and title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accent1">
                  <a:lumMod val="75000"/>
                </a:schemeClr>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final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Marker marker;</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MarkerOptions mOptions = </a:t>
            </a:r>
            <a:r>
              <a:rPr kumimoji="0" lang="en-US" altLang="en-US"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MarkerOptions()</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.position(place.getLatLng())</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.title(place.getName().toString());</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A51E312A-6DF9-4305-9DD1-064543D41578}"/>
              </a:ext>
            </a:extLst>
          </p:cNvPr>
          <p:cNvSpPr>
            <a:spLocks noChangeArrowheads="1"/>
          </p:cNvSpPr>
          <p:nvPr/>
        </p:nvSpPr>
        <p:spPr bwMode="auto">
          <a:xfrm>
            <a:off x="3869268" y="4196924"/>
            <a:ext cx="6822271"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accent1">
                    <a:lumMod val="75000"/>
                  </a:schemeClr>
                </a:solidFill>
                <a:effectLst/>
                <a:latin typeface="Courier New" panose="02070309020205020404" pitchFamily="49" charset="0"/>
                <a:cs typeface="Courier New" panose="02070309020205020404" pitchFamily="49" charset="0"/>
              </a:rPr>
              <a:t>Then we set </a:t>
            </a:r>
            <a:r>
              <a:rPr lang="en-US" altLang="en-US" sz="1400" b="1" dirty="0">
                <a:solidFill>
                  <a:schemeClr val="accent1">
                    <a:lumMod val="75000"/>
                  </a:schemeClr>
                </a:solidFill>
                <a:latin typeface="Courier New" panose="02070309020205020404" pitchFamily="49" charset="0"/>
                <a:cs typeface="Courier New" panose="02070309020205020404" pitchFamily="49" charset="0"/>
              </a:rPr>
              <a:t>the icon of the marker, in this case it is a custom drawable. We then use our reference to GoogleMaps to add a marker, passing the marker options and set the tag which is used to determine if a marker is selected or not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chemeClr val="accent1">
                  <a:lumMod val="75000"/>
                </a:schemeClr>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mOptions.icon(BitmapDescriptorFactory.</a:t>
            </a:r>
            <a:r>
              <a:rPr kumimoji="0" lang="en-US" altLang="en-US" sz="14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fromResource</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(R.drawable.</a:t>
            </a:r>
            <a:r>
              <a:rPr kumimoji="0" lang="en-US" altLang="en-US" sz="1400" b="1"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marker_orange</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marker = </a:t>
            </a:r>
            <a:r>
              <a:rPr kumimoji="0" lang="en-US" altLang="en-US" sz="1400" b="0"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mGoogleMap</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.addMarker(mOptions);</a:t>
            </a:r>
            <a:b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marker.setTag(</a:t>
            </a:r>
            <a:r>
              <a:rPr kumimoji="0" lang="en-US" altLang="en-US" sz="1400" b="1"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MARKER_UNSELECTED</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96395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7ED6F-EAD4-45A0-A736-8EA7E2F7FBFB}"/>
              </a:ext>
            </a:extLst>
          </p:cNvPr>
          <p:cNvSpPr>
            <a:spLocks noGrp="1"/>
          </p:cNvSpPr>
          <p:nvPr>
            <p:ph type="title"/>
          </p:nvPr>
        </p:nvSpPr>
        <p:spPr/>
        <p:txBody>
          <a:bodyPr/>
          <a:lstStyle/>
          <a:p>
            <a:r>
              <a:rPr lang="en-GB" dirty="0"/>
              <a:t>Search Functionality</a:t>
            </a:r>
          </a:p>
        </p:txBody>
      </p:sp>
      <p:sp>
        <p:nvSpPr>
          <p:cNvPr id="3" name="Content Placeholder 2">
            <a:extLst>
              <a:ext uri="{FF2B5EF4-FFF2-40B4-BE49-F238E27FC236}">
                <a16:creationId xmlns:a16="http://schemas.microsoft.com/office/drawing/2014/main" id="{1FAC4B29-24F5-43E3-AF2D-5B8277E454C8}"/>
              </a:ext>
            </a:extLst>
          </p:cNvPr>
          <p:cNvSpPr>
            <a:spLocks noGrp="1"/>
          </p:cNvSpPr>
          <p:nvPr>
            <p:ph idx="1"/>
          </p:nvPr>
        </p:nvSpPr>
        <p:spPr>
          <a:xfrm>
            <a:off x="6956856" y="1029301"/>
            <a:ext cx="4758894" cy="5504663"/>
          </a:xfrm>
        </p:spPr>
        <p:txBody>
          <a:bodyPr anchor="t">
            <a:normAutofit/>
          </a:bodyPr>
          <a:lstStyle/>
          <a:p>
            <a:pPr marL="0" indent="0">
              <a:buNone/>
            </a:pPr>
            <a:r>
              <a:rPr lang="en-GB" sz="1500" b="1" dirty="0">
                <a:solidFill>
                  <a:schemeClr val="accent1">
                    <a:lumMod val="75000"/>
                  </a:schemeClr>
                </a:solidFill>
                <a:latin typeface="Courier New" panose="02070309020205020404" pitchFamily="49" charset="0"/>
                <a:cs typeface="Courier New" panose="02070309020205020404" pitchFamily="49" charset="0"/>
              </a:rPr>
              <a:t>Each tab has a specific search functionality</a:t>
            </a:r>
          </a:p>
          <a:p>
            <a:pPr marL="0" indent="0">
              <a:buNone/>
            </a:pPr>
            <a:endParaRPr lang="en-GB" sz="1500" b="1" dirty="0">
              <a:solidFill>
                <a:schemeClr val="accent1">
                  <a:lumMod val="75000"/>
                </a:schemeClr>
              </a:solidFill>
              <a:latin typeface="Courier New" panose="02070309020205020404" pitchFamily="49" charset="0"/>
              <a:cs typeface="Courier New" panose="02070309020205020404" pitchFamily="49" charset="0"/>
            </a:endParaRPr>
          </a:p>
          <a:p>
            <a:pPr marL="0" indent="0">
              <a:buNone/>
            </a:pPr>
            <a:endParaRPr lang="en-GB" sz="1500" b="1" dirty="0">
              <a:solidFill>
                <a:schemeClr val="accent1">
                  <a:lumMod val="75000"/>
                </a:schemeClr>
              </a:solidFill>
              <a:latin typeface="Courier New" panose="02070309020205020404" pitchFamily="49" charset="0"/>
              <a:cs typeface="Courier New" panose="02070309020205020404" pitchFamily="49" charset="0"/>
            </a:endParaRPr>
          </a:p>
          <a:p>
            <a:pPr marL="0" indent="0">
              <a:buNone/>
            </a:pPr>
            <a:r>
              <a:rPr lang="en-GB" b="1" u="sng" dirty="0"/>
              <a:t>Friends List </a:t>
            </a:r>
            <a:r>
              <a:rPr lang="en-GB" sz="1500" b="1" dirty="0">
                <a:solidFill>
                  <a:schemeClr val="accent1">
                    <a:lumMod val="75000"/>
                  </a:schemeClr>
                </a:solidFill>
                <a:latin typeface="Courier New" panose="02070309020205020404" pitchFamily="49" charset="0"/>
                <a:cs typeface="Courier New" panose="02070309020205020404" pitchFamily="49" charset="0"/>
              </a:rPr>
              <a:t>– the search will filter the list of users on either the ‘All users’ subtab or the ‘My workmates’ subtab</a:t>
            </a:r>
          </a:p>
          <a:p>
            <a:pPr marL="0" indent="0">
              <a:buNone/>
            </a:pPr>
            <a:r>
              <a:rPr lang="en-GB" sz="1500" b="1" dirty="0">
                <a:solidFill>
                  <a:schemeClr val="accent1">
                    <a:lumMod val="75000"/>
                  </a:schemeClr>
                </a:solidFill>
                <a:latin typeface="Courier New" panose="02070309020205020404" pitchFamily="49" charset="0"/>
                <a:cs typeface="Courier New" panose="02070309020205020404" pitchFamily="49" charset="0"/>
              </a:rPr>
              <a:t>The filter will look at both name and email</a:t>
            </a:r>
          </a:p>
          <a:p>
            <a:pPr marL="0" indent="0">
              <a:buNone/>
            </a:pPr>
            <a:endParaRPr lang="en-GB" sz="1500" b="1" dirty="0">
              <a:solidFill>
                <a:schemeClr val="accent1">
                  <a:lumMod val="75000"/>
                </a:schemeClr>
              </a:solidFill>
              <a:latin typeface="Courier New" panose="02070309020205020404" pitchFamily="49" charset="0"/>
              <a:cs typeface="Courier New" panose="02070309020205020404" pitchFamily="49" charset="0"/>
            </a:endParaRPr>
          </a:p>
          <a:p>
            <a:pPr marL="0" indent="0">
              <a:buNone/>
            </a:pPr>
            <a:endParaRPr lang="en-GB" sz="1500" b="1" dirty="0">
              <a:solidFill>
                <a:schemeClr val="accent1">
                  <a:lumMod val="75000"/>
                </a:schemeClr>
              </a:solidFill>
              <a:latin typeface="Courier New" panose="02070309020205020404" pitchFamily="49" charset="0"/>
              <a:cs typeface="Courier New" panose="02070309020205020404" pitchFamily="49" charset="0"/>
            </a:endParaRPr>
          </a:p>
          <a:p>
            <a:pPr marL="0" indent="0">
              <a:buNone/>
            </a:pPr>
            <a:r>
              <a:rPr lang="en-GB" b="1" u="sng" dirty="0"/>
              <a:t>List view and Liked  </a:t>
            </a:r>
            <a:r>
              <a:rPr lang="en-GB" sz="1500" b="1" dirty="0">
                <a:solidFill>
                  <a:schemeClr val="accent1">
                    <a:lumMod val="75000"/>
                  </a:schemeClr>
                </a:solidFill>
                <a:latin typeface="Courier New" panose="02070309020205020404" pitchFamily="49" charset="0"/>
                <a:cs typeface="Courier New" panose="02070309020205020404" pitchFamily="49" charset="0"/>
              </a:rPr>
              <a:t>- the search on these tabs will search through the restaurant name, address and type to enable a user to quickly find a place</a:t>
            </a:r>
          </a:p>
          <a:p>
            <a:pPr marL="0" indent="0">
              <a:buNone/>
            </a:pPr>
            <a:endParaRPr lang="en-GB" b="1" dirty="0"/>
          </a:p>
          <a:p>
            <a:pPr marL="0" indent="0">
              <a:buNone/>
            </a:pPr>
            <a:endParaRPr lang="en-GB" b="1" dirty="0"/>
          </a:p>
        </p:txBody>
      </p:sp>
      <p:sp>
        <p:nvSpPr>
          <p:cNvPr id="13" name="Content Placeholder 2">
            <a:extLst>
              <a:ext uri="{FF2B5EF4-FFF2-40B4-BE49-F238E27FC236}">
                <a16:creationId xmlns:a16="http://schemas.microsoft.com/office/drawing/2014/main" id="{C5631421-45D8-41D6-A5CE-E826D08FB60D}"/>
              </a:ext>
            </a:extLst>
          </p:cNvPr>
          <p:cNvSpPr txBox="1">
            <a:spLocks/>
          </p:cNvSpPr>
          <p:nvPr/>
        </p:nvSpPr>
        <p:spPr>
          <a:xfrm>
            <a:off x="6956856" y="3858229"/>
            <a:ext cx="4758894" cy="13894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GB" b="1" dirty="0"/>
          </a:p>
        </p:txBody>
      </p:sp>
      <p:pic>
        <p:nvPicPr>
          <p:cNvPr id="4" name="Picture 3">
            <a:extLst>
              <a:ext uri="{FF2B5EF4-FFF2-40B4-BE49-F238E27FC236}">
                <a16:creationId xmlns:a16="http://schemas.microsoft.com/office/drawing/2014/main" id="{BE0D8B09-24AD-47CB-AC3F-B6E2B694F377}"/>
              </a:ext>
            </a:extLst>
          </p:cNvPr>
          <p:cNvPicPr>
            <a:picLocks noChangeAspect="1"/>
          </p:cNvPicPr>
          <p:nvPr/>
        </p:nvPicPr>
        <p:blipFill>
          <a:blip r:embed="rId2"/>
          <a:stretch>
            <a:fillRect/>
          </a:stretch>
        </p:blipFill>
        <p:spPr>
          <a:xfrm>
            <a:off x="3761403" y="433578"/>
            <a:ext cx="2947483" cy="5981700"/>
          </a:xfrm>
          <a:prstGeom prst="rect">
            <a:avLst/>
          </a:prstGeom>
        </p:spPr>
      </p:pic>
    </p:spTree>
    <p:extLst>
      <p:ext uri="{BB962C8B-B14F-4D97-AF65-F5344CB8AC3E}">
        <p14:creationId xmlns:p14="http://schemas.microsoft.com/office/powerpoint/2010/main" val="4036176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7ED6F-EAD4-45A0-A736-8EA7E2F7FBFB}"/>
              </a:ext>
            </a:extLst>
          </p:cNvPr>
          <p:cNvSpPr>
            <a:spLocks noGrp="1"/>
          </p:cNvSpPr>
          <p:nvPr>
            <p:ph type="title"/>
          </p:nvPr>
        </p:nvSpPr>
        <p:spPr/>
        <p:txBody>
          <a:bodyPr/>
          <a:lstStyle/>
          <a:p>
            <a:r>
              <a:rPr lang="en-GB" dirty="0"/>
              <a:t>Search Functionality - Map</a:t>
            </a:r>
          </a:p>
        </p:txBody>
      </p:sp>
      <p:sp>
        <p:nvSpPr>
          <p:cNvPr id="3" name="Content Placeholder 2">
            <a:extLst>
              <a:ext uri="{FF2B5EF4-FFF2-40B4-BE49-F238E27FC236}">
                <a16:creationId xmlns:a16="http://schemas.microsoft.com/office/drawing/2014/main" id="{1FAC4B29-24F5-43E3-AF2D-5B8277E454C8}"/>
              </a:ext>
            </a:extLst>
          </p:cNvPr>
          <p:cNvSpPr>
            <a:spLocks noGrp="1"/>
          </p:cNvSpPr>
          <p:nvPr>
            <p:ph idx="1"/>
          </p:nvPr>
        </p:nvSpPr>
        <p:spPr>
          <a:xfrm>
            <a:off x="6956856" y="210152"/>
            <a:ext cx="4758894" cy="656624"/>
          </a:xfrm>
        </p:spPr>
        <p:txBody>
          <a:bodyPr anchor="t">
            <a:normAutofit/>
          </a:bodyPr>
          <a:lstStyle/>
          <a:p>
            <a:pPr marL="0" indent="0">
              <a:buNone/>
            </a:pPr>
            <a:r>
              <a:rPr lang="en-GB" b="1" dirty="0"/>
              <a:t>The maps fragment contains 2 search options</a:t>
            </a:r>
          </a:p>
          <a:p>
            <a:pPr marL="0" indent="0">
              <a:buNone/>
            </a:pPr>
            <a:endParaRPr lang="en-GB" b="1" dirty="0"/>
          </a:p>
          <a:p>
            <a:pPr marL="0" indent="0">
              <a:buNone/>
            </a:pPr>
            <a:endParaRPr lang="en-GB" b="1" dirty="0"/>
          </a:p>
        </p:txBody>
      </p:sp>
      <p:sp>
        <p:nvSpPr>
          <p:cNvPr id="13" name="Content Placeholder 2">
            <a:extLst>
              <a:ext uri="{FF2B5EF4-FFF2-40B4-BE49-F238E27FC236}">
                <a16:creationId xmlns:a16="http://schemas.microsoft.com/office/drawing/2014/main" id="{C5631421-45D8-41D6-A5CE-E826D08FB60D}"/>
              </a:ext>
            </a:extLst>
          </p:cNvPr>
          <p:cNvSpPr txBox="1">
            <a:spLocks/>
          </p:cNvSpPr>
          <p:nvPr/>
        </p:nvSpPr>
        <p:spPr>
          <a:xfrm>
            <a:off x="6956856" y="3858229"/>
            <a:ext cx="4758894" cy="138944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endParaRPr lang="en-GB" b="1" dirty="0"/>
          </a:p>
        </p:txBody>
      </p:sp>
      <p:pic>
        <p:nvPicPr>
          <p:cNvPr id="5" name="Picture 4">
            <a:extLst>
              <a:ext uri="{FF2B5EF4-FFF2-40B4-BE49-F238E27FC236}">
                <a16:creationId xmlns:a16="http://schemas.microsoft.com/office/drawing/2014/main" id="{D95B0602-2F18-4C1C-A3E0-F93404352B54}"/>
              </a:ext>
            </a:extLst>
          </p:cNvPr>
          <p:cNvPicPr>
            <a:picLocks noChangeAspect="1"/>
          </p:cNvPicPr>
          <p:nvPr/>
        </p:nvPicPr>
        <p:blipFill>
          <a:blip r:embed="rId2"/>
          <a:stretch>
            <a:fillRect/>
          </a:stretch>
        </p:blipFill>
        <p:spPr>
          <a:xfrm>
            <a:off x="3788593" y="314972"/>
            <a:ext cx="2893104" cy="5952478"/>
          </a:xfrm>
          <a:prstGeom prst="rect">
            <a:avLst/>
          </a:prstGeom>
        </p:spPr>
      </p:pic>
      <p:sp>
        <p:nvSpPr>
          <p:cNvPr id="7" name="Arrow: Right 6">
            <a:extLst>
              <a:ext uri="{FF2B5EF4-FFF2-40B4-BE49-F238E27FC236}">
                <a16:creationId xmlns:a16="http://schemas.microsoft.com/office/drawing/2014/main" id="{025B7EE1-2115-4452-B10C-F8F3DEAF1A60}"/>
              </a:ext>
            </a:extLst>
          </p:cNvPr>
          <p:cNvSpPr/>
          <p:nvPr/>
        </p:nvSpPr>
        <p:spPr>
          <a:xfrm rot="4307289">
            <a:off x="4488830" y="3014399"/>
            <a:ext cx="4815382" cy="176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Right 7">
            <a:extLst>
              <a:ext uri="{FF2B5EF4-FFF2-40B4-BE49-F238E27FC236}">
                <a16:creationId xmlns:a16="http://schemas.microsoft.com/office/drawing/2014/main" id="{F0A8AB33-DC27-49FE-860C-29776000A9AA}"/>
              </a:ext>
            </a:extLst>
          </p:cNvPr>
          <p:cNvSpPr/>
          <p:nvPr/>
        </p:nvSpPr>
        <p:spPr>
          <a:xfrm rot="1254751" flipV="1">
            <a:off x="6549758" y="912619"/>
            <a:ext cx="1328352" cy="1331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52B78C4A-BB28-452C-8A13-455ABE2AD070}"/>
              </a:ext>
            </a:extLst>
          </p:cNvPr>
          <p:cNvSpPr txBox="1"/>
          <p:nvPr/>
        </p:nvSpPr>
        <p:spPr>
          <a:xfrm>
            <a:off x="7858125" y="961023"/>
            <a:ext cx="3495675" cy="553998"/>
          </a:xfrm>
          <a:prstGeom prst="rect">
            <a:avLst/>
          </a:prstGeom>
          <a:noFill/>
        </p:spPr>
        <p:txBody>
          <a:bodyPr wrap="square" rtlCol="0">
            <a:spAutoFit/>
          </a:bodyPr>
          <a:lstStyle/>
          <a:p>
            <a:r>
              <a:rPr lang="en-GB" sz="1500" b="1" dirty="0">
                <a:solidFill>
                  <a:schemeClr val="accent1">
                    <a:lumMod val="75000"/>
                  </a:schemeClr>
                </a:solidFill>
                <a:latin typeface="Courier New" panose="02070309020205020404" pitchFamily="49" charset="0"/>
                <a:cs typeface="Courier New" panose="02070309020205020404" pitchFamily="49" charset="0"/>
              </a:rPr>
              <a:t>This search bring up Google autocomplete search</a:t>
            </a:r>
          </a:p>
        </p:txBody>
      </p:sp>
      <p:pic>
        <p:nvPicPr>
          <p:cNvPr id="9" name="Picture 8">
            <a:extLst>
              <a:ext uri="{FF2B5EF4-FFF2-40B4-BE49-F238E27FC236}">
                <a16:creationId xmlns:a16="http://schemas.microsoft.com/office/drawing/2014/main" id="{2CDA531C-7BBB-45EB-A53C-56EE46FE115E}"/>
              </a:ext>
            </a:extLst>
          </p:cNvPr>
          <p:cNvPicPr>
            <a:picLocks noChangeAspect="1"/>
          </p:cNvPicPr>
          <p:nvPr/>
        </p:nvPicPr>
        <p:blipFill>
          <a:blip r:embed="rId3"/>
          <a:stretch>
            <a:fillRect/>
          </a:stretch>
        </p:blipFill>
        <p:spPr>
          <a:xfrm>
            <a:off x="7812677" y="1630551"/>
            <a:ext cx="3140140" cy="1165929"/>
          </a:xfrm>
          <a:prstGeom prst="rect">
            <a:avLst/>
          </a:prstGeom>
        </p:spPr>
      </p:pic>
      <p:sp>
        <p:nvSpPr>
          <p:cNvPr id="11" name="TextBox 10">
            <a:extLst>
              <a:ext uri="{FF2B5EF4-FFF2-40B4-BE49-F238E27FC236}">
                <a16:creationId xmlns:a16="http://schemas.microsoft.com/office/drawing/2014/main" id="{12FECF8C-F2B3-42DF-BA39-884C32FC74E0}"/>
              </a:ext>
            </a:extLst>
          </p:cNvPr>
          <p:cNvSpPr txBox="1"/>
          <p:nvPr/>
        </p:nvSpPr>
        <p:spPr>
          <a:xfrm>
            <a:off x="7732777" y="2893373"/>
            <a:ext cx="3495675" cy="1477328"/>
          </a:xfrm>
          <a:prstGeom prst="rect">
            <a:avLst/>
          </a:prstGeom>
          <a:noFill/>
        </p:spPr>
        <p:txBody>
          <a:bodyPr wrap="square" rtlCol="0">
            <a:spAutoFit/>
          </a:bodyPr>
          <a:lstStyle/>
          <a:p>
            <a:r>
              <a:rPr lang="en-GB" sz="1500" b="1" dirty="0">
                <a:solidFill>
                  <a:schemeClr val="accent1">
                    <a:lumMod val="75000"/>
                  </a:schemeClr>
                </a:solidFill>
                <a:latin typeface="Courier New" panose="02070309020205020404" pitchFamily="49" charset="0"/>
                <a:cs typeface="Courier New" panose="02070309020205020404" pitchFamily="49" charset="0"/>
              </a:rPr>
              <a:t>The user can search for any place and clicking on the place name will add it to the map with a marker that behaves like all other markers</a:t>
            </a:r>
          </a:p>
        </p:txBody>
      </p:sp>
      <p:sp>
        <p:nvSpPr>
          <p:cNvPr id="12" name="TextBox 11">
            <a:extLst>
              <a:ext uri="{FF2B5EF4-FFF2-40B4-BE49-F238E27FC236}">
                <a16:creationId xmlns:a16="http://schemas.microsoft.com/office/drawing/2014/main" id="{14C3D868-8493-4019-B8DE-83280D0E8975}"/>
              </a:ext>
            </a:extLst>
          </p:cNvPr>
          <p:cNvSpPr txBox="1"/>
          <p:nvPr/>
        </p:nvSpPr>
        <p:spPr>
          <a:xfrm>
            <a:off x="7732777" y="4931573"/>
            <a:ext cx="3495675" cy="1246495"/>
          </a:xfrm>
          <a:prstGeom prst="rect">
            <a:avLst/>
          </a:prstGeom>
          <a:noFill/>
        </p:spPr>
        <p:txBody>
          <a:bodyPr wrap="square" rtlCol="0">
            <a:spAutoFit/>
          </a:bodyPr>
          <a:lstStyle/>
          <a:p>
            <a:r>
              <a:rPr lang="en-GB" sz="1500" b="1" dirty="0">
                <a:solidFill>
                  <a:schemeClr val="accent1">
                    <a:lumMod val="75000"/>
                  </a:schemeClr>
                </a:solidFill>
                <a:latin typeface="Courier New" panose="02070309020205020404" pitchFamily="49" charset="0"/>
                <a:cs typeface="Courier New" panose="02070309020205020404" pitchFamily="49" charset="0"/>
              </a:rPr>
              <a:t>This search acts as a marker filter, any markers currently on the map will be displayed/hidden based on the search criteria </a:t>
            </a:r>
          </a:p>
        </p:txBody>
      </p:sp>
    </p:spTree>
    <p:extLst>
      <p:ext uri="{BB962C8B-B14F-4D97-AF65-F5344CB8AC3E}">
        <p14:creationId xmlns:p14="http://schemas.microsoft.com/office/powerpoint/2010/main" val="135055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B7BF1-F295-4F5B-A287-ED72E4AE6FDF}"/>
              </a:ext>
            </a:extLst>
          </p:cNvPr>
          <p:cNvSpPr>
            <a:spLocks noGrp="1"/>
          </p:cNvSpPr>
          <p:nvPr>
            <p:ph type="title"/>
          </p:nvPr>
        </p:nvSpPr>
        <p:spPr/>
        <p:txBody>
          <a:bodyPr/>
          <a:lstStyle/>
          <a:p>
            <a:r>
              <a:rPr lang="en-GB" dirty="0"/>
              <a:t>Displaying the list of restaurants</a:t>
            </a:r>
          </a:p>
        </p:txBody>
      </p:sp>
      <p:sp>
        <p:nvSpPr>
          <p:cNvPr id="3" name="Content Placeholder 2">
            <a:extLst>
              <a:ext uri="{FF2B5EF4-FFF2-40B4-BE49-F238E27FC236}">
                <a16:creationId xmlns:a16="http://schemas.microsoft.com/office/drawing/2014/main" id="{5F759426-CC9E-4D47-8AF3-BD162C39A02A}"/>
              </a:ext>
            </a:extLst>
          </p:cNvPr>
          <p:cNvSpPr>
            <a:spLocks noGrp="1"/>
          </p:cNvSpPr>
          <p:nvPr>
            <p:ph idx="1"/>
          </p:nvPr>
        </p:nvSpPr>
        <p:spPr>
          <a:xfrm>
            <a:off x="3869268" y="658368"/>
            <a:ext cx="7839586" cy="5477256"/>
          </a:xfrm>
        </p:spPr>
        <p:txBody>
          <a:bodyPr anchor="t">
            <a:normAutofit/>
          </a:bodyPr>
          <a:lstStyle/>
          <a:p>
            <a:pPr marL="0" indent="0" eaLnBrk="0" fontAlgn="base" hangingPunct="0">
              <a:lnSpc>
                <a:spcPct val="100000"/>
              </a:lnSpc>
              <a:spcBef>
                <a:spcPct val="0"/>
              </a:spcBef>
              <a:spcAft>
                <a:spcPct val="0"/>
              </a:spcAft>
              <a:buClrTx/>
              <a:buNone/>
            </a:pPr>
            <a:r>
              <a:rPr lang="en-GB" sz="1600" b="1" dirty="0">
                <a:solidFill>
                  <a:schemeClr val="accent1">
                    <a:lumMod val="75000"/>
                  </a:schemeClr>
                </a:solidFill>
                <a:latin typeface="Courier New" panose="02070309020205020404" pitchFamily="49" charset="0"/>
                <a:cs typeface="Courier New" panose="02070309020205020404" pitchFamily="49" charset="0"/>
              </a:rPr>
              <a:t>At this point the Map view (google map) will have the marker we just created added.</a:t>
            </a:r>
          </a:p>
          <a:p>
            <a:pPr marL="0" indent="0" eaLnBrk="0" fontAlgn="base" hangingPunct="0">
              <a:lnSpc>
                <a:spcPct val="100000"/>
              </a:lnSpc>
              <a:spcBef>
                <a:spcPct val="0"/>
              </a:spcBef>
              <a:spcAft>
                <a:spcPct val="0"/>
              </a:spcAft>
              <a:buClrTx/>
              <a:buNone/>
            </a:pPr>
            <a:r>
              <a:rPr lang="en-GB" sz="1600" b="1" dirty="0">
                <a:solidFill>
                  <a:schemeClr val="accent1">
                    <a:lumMod val="75000"/>
                  </a:schemeClr>
                </a:solidFill>
                <a:latin typeface="Courier New" panose="02070309020205020404" pitchFamily="49" charset="0"/>
                <a:cs typeface="Courier New" panose="02070309020205020404" pitchFamily="49" charset="0"/>
              </a:rPr>
              <a:t>The next step in the addMarkersToMap method adds the newly added marker to an array List of markers so we can keep track of all the markers we have added</a:t>
            </a:r>
          </a:p>
          <a:p>
            <a:pPr marL="0" indent="0">
              <a:buNone/>
            </a:pPr>
            <a:endParaRPr lang="en-GB" dirty="0"/>
          </a:p>
          <a:p>
            <a:pPr marL="0" indent="0">
              <a:buNone/>
            </a:pPr>
            <a:endParaRPr lang="en-GB" dirty="0"/>
          </a:p>
          <a:p>
            <a:endParaRPr lang="en-GB" dirty="0"/>
          </a:p>
          <a:p>
            <a:pPr marL="0" indent="0" eaLnBrk="0" fontAlgn="base" hangingPunct="0">
              <a:lnSpc>
                <a:spcPct val="100000"/>
              </a:lnSpc>
              <a:spcBef>
                <a:spcPct val="0"/>
              </a:spcBef>
              <a:spcAft>
                <a:spcPct val="0"/>
              </a:spcAft>
              <a:buClrTx/>
              <a:buNone/>
            </a:pPr>
            <a:r>
              <a:rPr lang="en-GB" sz="1600" b="1" dirty="0">
                <a:solidFill>
                  <a:schemeClr val="accent1">
                    <a:lumMod val="75000"/>
                  </a:schemeClr>
                </a:solidFill>
                <a:latin typeface="Courier New" panose="02070309020205020404" pitchFamily="49" charset="0"/>
                <a:cs typeface="Courier New" panose="02070309020205020404" pitchFamily="49" charset="0"/>
              </a:rPr>
              <a:t>The final step in this method, uses the google place we passed to the method to create a plain old java object of the place.</a:t>
            </a:r>
          </a:p>
          <a:p>
            <a:pPr marL="0" indent="0">
              <a:buNone/>
            </a:pPr>
            <a:endParaRPr lang="en-GB" dirty="0"/>
          </a:p>
        </p:txBody>
      </p:sp>
      <p:sp>
        <p:nvSpPr>
          <p:cNvPr id="9" name="Rectangle 6">
            <a:extLst>
              <a:ext uri="{FF2B5EF4-FFF2-40B4-BE49-F238E27FC236}">
                <a16:creationId xmlns:a16="http://schemas.microsoft.com/office/drawing/2014/main" id="{D80E3C9A-F24C-4F2D-BB50-2A746076F1BE}"/>
              </a:ext>
            </a:extLst>
          </p:cNvPr>
          <p:cNvSpPr>
            <a:spLocks noChangeArrowheads="1"/>
          </p:cNvSpPr>
          <p:nvPr/>
        </p:nvSpPr>
        <p:spPr bwMode="auto">
          <a:xfrm>
            <a:off x="3541912" y="4669685"/>
            <a:ext cx="8266176"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CD893C82-5D26-40B6-8B81-C747967C5108}"/>
              </a:ext>
            </a:extLst>
          </p:cNvPr>
          <p:cNvSpPr>
            <a:spLocks noChangeArrowheads="1"/>
          </p:cNvSpPr>
          <p:nvPr/>
        </p:nvSpPr>
        <p:spPr bwMode="auto">
          <a:xfrm>
            <a:off x="3869268" y="2482706"/>
            <a:ext cx="4695516"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allMarkers</a:t>
            </a: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.put(marker.getTitle(), marker);</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6FE0D59B-E0E0-4B5E-BB9B-A56789D161C7}"/>
              </a:ext>
            </a:extLst>
          </p:cNvPr>
          <p:cNvSpPr>
            <a:spLocks noChangeArrowheads="1"/>
          </p:cNvSpPr>
          <p:nvPr/>
        </p:nvSpPr>
        <p:spPr bwMode="auto">
          <a:xfrm>
            <a:off x="3950563" y="3972953"/>
            <a:ext cx="7104533"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PojoPlace pojoPlace = </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PojoPlace(place, </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null</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Continued…</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94528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B7BF1-F295-4F5B-A287-ED72E4AE6FDF}"/>
              </a:ext>
            </a:extLst>
          </p:cNvPr>
          <p:cNvSpPr>
            <a:spLocks noGrp="1"/>
          </p:cNvSpPr>
          <p:nvPr>
            <p:ph type="title"/>
          </p:nvPr>
        </p:nvSpPr>
        <p:spPr/>
        <p:txBody>
          <a:bodyPr/>
          <a:lstStyle/>
          <a:p>
            <a:r>
              <a:rPr lang="en-GB" dirty="0"/>
              <a:t>Displaying the list of restaurants</a:t>
            </a:r>
          </a:p>
        </p:txBody>
      </p:sp>
      <p:sp>
        <p:nvSpPr>
          <p:cNvPr id="3" name="Content Placeholder 2">
            <a:extLst>
              <a:ext uri="{FF2B5EF4-FFF2-40B4-BE49-F238E27FC236}">
                <a16:creationId xmlns:a16="http://schemas.microsoft.com/office/drawing/2014/main" id="{5F759426-CC9E-4D47-8AF3-BD162C39A02A}"/>
              </a:ext>
            </a:extLst>
          </p:cNvPr>
          <p:cNvSpPr>
            <a:spLocks noGrp="1"/>
          </p:cNvSpPr>
          <p:nvPr>
            <p:ph idx="1"/>
          </p:nvPr>
        </p:nvSpPr>
        <p:spPr>
          <a:xfrm>
            <a:off x="3502241" y="2312634"/>
            <a:ext cx="5122333" cy="3693111"/>
          </a:xfrm>
        </p:spPr>
        <p:txBody>
          <a:bodyPr anchor="t">
            <a:normAutofit fontScale="70000" lnSpcReduction="20000"/>
          </a:bodyPr>
          <a:lstStyle/>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sz="1900" b="1" dirty="0">
                <a:solidFill>
                  <a:schemeClr val="accent1">
                    <a:lumMod val="75000"/>
                  </a:schemeClr>
                </a:solidFill>
                <a:latin typeface="Courier New" panose="02070309020205020404" pitchFamily="49" charset="0"/>
                <a:cs typeface="Courier New" panose="02070309020205020404" pitchFamily="49" charset="0"/>
              </a:rPr>
              <a:t>We add the new pojo place object to a HashMap that keeps track of all the place of the map.</a:t>
            </a:r>
          </a:p>
          <a:p>
            <a:pPr marL="0" indent="0">
              <a:buNone/>
            </a:pPr>
            <a:endParaRPr lang="en-GB" sz="1900" b="1" dirty="0">
              <a:solidFill>
                <a:schemeClr val="accent1">
                  <a:lumMod val="75000"/>
                </a:schemeClr>
              </a:solidFill>
              <a:latin typeface="Courier New" panose="02070309020205020404" pitchFamily="49" charset="0"/>
              <a:cs typeface="Courier New" panose="02070309020205020404" pitchFamily="49" charset="0"/>
            </a:endParaRPr>
          </a:p>
          <a:p>
            <a:pPr marL="0" indent="0">
              <a:buNone/>
            </a:pPr>
            <a:r>
              <a:rPr lang="en-GB" sz="1900" b="1" dirty="0">
                <a:solidFill>
                  <a:schemeClr val="accent1">
                    <a:lumMod val="75000"/>
                  </a:schemeClr>
                </a:solidFill>
                <a:latin typeface="Courier New" panose="02070309020205020404" pitchFamily="49" charset="0"/>
                <a:cs typeface="Courier New" panose="02070309020205020404" pitchFamily="49" charset="0"/>
              </a:rPr>
              <a:t>We also add the place to originalPlaces HashMap which is used in the search filter.</a:t>
            </a:r>
          </a:p>
          <a:p>
            <a:pPr marL="0" indent="0">
              <a:buNone/>
            </a:pPr>
            <a:endParaRPr lang="en-GB" sz="1900" b="1" dirty="0">
              <a:solidFill>
                <a:schemeClr val="accent1">
                  <a:lumMod val="75000"/>
                </a:schemeClr>
              </a:solidFill>
              <a:latin typeface="Courier New" panose="02070309020205020404" pitchFamily="49" charset="0"/>
              <a:cs typeface="Courier New" panose="02070309020205020404" pitchFamily="49" charset="0"/>
            </a:endParaRPr>
          </a:p>
          <a:p>
            <a:pPr marL="0" indent="0">
              <a:buNone/>
            </a:pPr>
            <a:r>
              <a:rPr lang="en-GB" sz="1900" b="1" dirty="0">
                <a:solidFill>
                  <a:schemeClr val="accent1">
                    <a:lumMod val="75000"/>
                  </a:schemeClr>
                </a:solidFill>
                <a:latin typeface="Courier New" panose="02070309020205020404" pitchFamily="49" charset="0"/>
                <a:cs typeface="Courier New" panose="02070309020205020404" pitchFamily="49" charset="0"/>
              </a:rPr>
              <a:t>Finally we respond to the event by hiding the UI components displayed while finding a place and finally we refresh the markers on the map</a:t>
            </a:r>
          </a:p>
        </p:txBody>
      </p:sp>
      <p:pic>
        <p:nvPicPr>
          <p:cNvPr id="4" name="Picture 3">
            <a:extLst>
              <a:ext uri="{FF2B5EF4-FFF2-40B4-BE49-F238E27FC236}">
                <a16:creationId xmlns:a16="http://schemas.microsoft.com/office/drawing/2014/main" id="{A2779DEB-4AA3-47E0-9BC3-E26BC9B462F2}"/>
              </a:ext>
            </a:extLst>
          </p:cNvPr>
          <p:cNvPicPr>
            <a:picLocks noChangeAspect="1"/>
          </p:cNvPicPr>
          <p:nvPr/>
        </p:nvPicPr>
        <p:blipFill>
          <a:blip r:embed="rId2"/>
          <a:stretch>
            <a:fillRect/>
          </a:stretch>
        </p:blipFill>
        <p:spPr>
          <a:xfrm>
            <a:off x="8991601" y="658368"/>
            <a:ext cx="2670908" cy="5276088"/>
          </a:xfrm>
          <a:prstGeom prst="rect">
            <a:avLst/>
          </a:prstGeom>
        </p:spPr>
      </p:pic>
      <p:sp>
        <p:nvSpPr>
          <p:cNvPr id="7" name="Rectangle 3">
            <a:extLst>
              <a:ext uri="{FF2B5EF4-FFF2-40B4-BE49-F238E27FC236}">
                <a16:creationId xmlns:a16="http://schemas.microsoft.com/office/drawing/2014/main" id="{C629D9A3-4AB6-4F67-862C-FC059911D5EF}"/>
              </a:ext>
            </a:extLst>
          </p:cNvPr>
          <p:cNvSpPr>
            <a:spLocks noChangeArrowheads="1"/>
          </p:cNvSpPr>
          <p:nvPr/>
        </p:nvSpPr>
        <p:spPr bwMode="auto">
          <a:xfrm>
            <a:off x="3502241" y="944485"/>
            <a:ext cx="5400584"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mPlaces</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.put(pojoPlace.getName(), pojoPlace);</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originalPlaces</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.put(pojoPlace.getName(), pojoPlace);</a:t>
            </a: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findPlacesResponse(</a:t>
            </a:r>
            <a:r>
              <a:rPr kumimoji="0" lang="en-US" altLang="en-US" sz="12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false</a:t>
            </a: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//No error so we can respond by just hiding the UI components displayed while searching. Also animates the camera</a:t>
            </a:r>
            <a:b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2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refreshMarkers(); </a:t>
            </a:r>
            <a:r>
              <a:rPr kumimoji="0" lang="en-US" altLang="en-US" sz="12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//now we have added the new place, refresh the markers</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40646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B7BF1-F295-4F5B-A287-ED72E4AE6FDF}"/>
              </a:ext>
            </a:extLst>
          </p:cNvPr>
          <p:cNvSpPr>
            <a:spLocks noGrp="1"/>
          </p:cNvSpPr>
          <p:nvPr>
            <p:ph type="title"/>
          </p:nvPr>
        </p:nvSpPr>
        <p:spPr/>
        <p:txBody>
          <a:bodyPr/>
          <a:lstStyle/>
          <a:p>
            <a:r>
              <a:rPr lang="en-GB" dirty="0"/>
              <a:t>Displaying the list of restaurants</a:t>
            </a:r>
          </a:p>
        </p:txBody>
      </p:sp>
      <p:sp>
        <p:nvSpPr>
          <p:cNvPr id="3" name="Content Placeholder 2">
            <a:extLst>
              <a:ext uri="{FF2B5EF4-FFF2-40B4-BE49-F238E27FC236}">
                <a16:creationId xmlns:a16="http://schemas.microsoft.com/office/drawing/2014/main" id="{5F759426-CC9E-4D47-8AF3-BD162C39A02A}"/>
              </a:ext>
            </a:extLst>
          </p:cNvPr>
          <p:cNvSpPr>
            <a:spLocks noGrp="1"/>
          </p:cNvSpPr>
          <p:nvPr>
            <p:ph idx="1"/>
          </p:nvPr>
        </p:nvSpPr>
        <p:spPr>
          <a:xfrm>
            <a:off x="3869268" y="658368"/>
            <a:ext cx="5122333" cy="5541264"/>
          </a:xfrm>
        </p:spPr>
        <p:txBody>
          <a:bodyPr anchor="t">
            <a:normAutofit fontScale="92500" lnSpcReduction="10000"/>
          </a:bodyPr>
          <a:lstStyle/>
          <a:p>
            <a:pPr marL="0" indent="0">
              <a:buNone/>
            </a:pPr>
            <a:r>
              <a:rPr lang="en-GB" sz="1400" b="1" dirty="0">
                <a:solidFill>
                  <a:schemeClr val="accent1">
                    <a:lumMod val="75000"/>
                  </a:schemeClr>
                </a:solidFill>
                <a:latin typeface="Courier New" panose="02070309020205020404" pitchFamily="49" charset="0"/>
                <a:cs typeface="Courier New" panose="02070309020205020404" pitchFamily="49" charset="0"/>
              </a:rPr>
              <a:t>At this place point in the code, we now have a list of places in the system and these places are also represented by markers on the map.</a:t>
            </a:r>
          </a:p>
          <a:p>
            <a:pPr marL="0" indent="0">
              <a:buNone/>
            </a:pPr>
            <a:endParaRPr lang="en-GB" sz="1400" b="1" dirty="0">
              <a:solidFill>
                <a:schemeClr val="accent1">
                  <a:lumMod val="75000"/>
                </a:schemeClr>
              </a:solidFill>
              <a:latin typeface="Courier New" panose="02070309020205020404" pitchFamily="49" charset="0"/>
              <a:cs typeface="Courier New" panose="02070309020205020404" pitchFamily="49" charset="0"/>
            </a:endParaRPr>
          </a:p>
          <a:p>
            <a:pPr marL="0" indent="0">
              <a:buNone/>
            </a:pPr>
            <a:r>
              <a:rPr lang="en-GB" sz="1400" b="1" dirty="0">
                <a:solidFill>
                  <a:schemeClr val="accent1">
                    <a:lumMod val="75000"/>
                  </a:schemeClr>
                </a:solidFill>
                <a:latin typeface="Courier New" panose="02070309020205020404" pitchFamily="49" charset="0"/>
                <a:cs typeface="Courier New" panose="02070309020205020404" pitchFamily="49" charset="0"/>
              </a:rPr>
              <a:t>We can then create the recyclerview adapter for the ‘list view’ using our list pojoPlaces.</a:t>
            </a:r>
          </a:p>
          <a:p>
            <a:pPr marL="0" indent="0">
              <a:buNone/>
            </a:pPr>
            <a:r>
              <a:rPr lang="en-GB" sz="1400" b="1" dirty="0">
                <a:solidFill>
                  <a:schemeClr val="accent1">
                    <a:lumMod val="75000"/>
                  </a:schemeClr>
                </a:solidFill>
                <a:latin typeface="Courier New" panose="02070309020205020404" pitchFamily="49" charset="0"/>
                <a:cs typeface="Courier New" panose="02070309020205020404" pitchFamily="49" charset="0"/>
              </a:rPr>
              <a:t>Each place corresponds to 1 entry in the recycler view. Showing the details of </a:t>
            </a:r>
          </a:p>
          <a:p>
            <a:r>
              <a:rPr lang="en-GB" dirty="0"/>
              <a:t>Place name</a:t>
            </a:r>
          </a:p>
          <a:p>
            <a:r>
              <a:rPr lang="en-GB" dirty="0"/>
              <a:t>Place type and address</a:t>
            </a:r>
          </a:p>
          <a:p>
            <a:r>
              <a:rPr lang="en-GB" dirty="0"/>
              <a:t>Phone number</a:t>
            </a:r>
          </a:p>
          <a:p>
            <a:r>
              <a:rPr lang="en-GB" dirty="0"/>
              <a:t>Website</a:t>
            </a:r>
          </a:p>
          <a:p>
            <a:r>
              <a:rPr lang="en-GB" dirty="0"/>
              <a:t>Opening hours and times</a:t>
            </a:r>
          </a:p>
          <a:p>
            <a:r>
              <a:rPr lang="en-GB" dirty="0"/>
              <a:t>Rating and reviews</a:t>
            </a:r>
          </a:p>
          <a:p>
            <a:r>
              <a:rPr lang="en-GB" dirty="0"/>
              <a:t>Distance to the place</a:t>
            </a:r>
          </a:p>
          <a:p>
            <a:r>
              <a:rPr lang="en-GB" dirty="0"/>
              <a:t>Number of friends eating at this place </a:t>
            </a:r>
          </a:p>
          <a:p>
            <a:r>
              <a:rPr lang="en-GB" dirty="0"/>
              <a:t>An Image of the place</a:t>
            </a:r>
          </a:p>
        </p:txBody>
      </p:sp>
      <p:pic>
        <p:nvPicPr>
          <p:cNvPr id="5" name="Picture 4">
            <a:extLst>
              <a:ext uri="{FF2B5EF4-FFF2-40B4-BE49-F238E27FC236}">
                <a16:creationId xmlns:a16="http://schemas.microsoft.com/office/drawing/2014/main" id="{0A891903-3B06-434A-8839-10D30A9CB1F6}"/>
              </a:ext>
            </a:extLst>
          </p:cNvPr>
          <p:cNvPicPr>
            <a:picLocks noChangeAspect="1"/>
          </p:cNvPicPr>
          <p:nvPr/>
        </p:nvPicPr>
        <p:blipFill>
          <a:blip r:embed="rId2"/>
          <a:stretch>
            <a:fillRect/>
          </a:stretch>
        </p:blipFill>
        <p:spPr>
          <a:xfrm>
            <a:off x="8913181" y="627617"/>
            <a:ext cx="2842908" cy="5602765"/>
          </a:xfrm>
          <a:prstGeom prst="rect">
            <a:avLst/>
          </a:prstGeom>
        </p:spPr>
      </p:pic>
    </p:spTree>
    <p:extLst>
      <p:ext uri="{BB962C8B-B14F-4D97-AF65-F5344CB8AC3E}">
        <p14:creationId xmlns:p14="http://schemas.microsoft.com/office/powerpoint/2010/main" val="3626223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B7BF1-F295-4F5B-A287-ED72E4AE6FDF}"/>
              </a:ext>
            </a:extLst>
          </p:cNvPr>
          <p:cNvSpPr>
            <a:spLocks noGrp="1"/>
          </p:cNvSpPr>
          <p:nvPr>
            <p:ph type="title"/>
          </p:nvPr>
        </p:nvSpPr>
        <p:spPr/>
        <p:txBody>
          <a:bodyPr/>
          <a:lstStyle/>
          <a:p>
            <a:r>
              <a:rPr lang="en-GB" dirty="0"/>
              <a:t>The fragments</a:t>
            </a:r>
          </a:p>
        </p:txBody>
      </p:sp>
      <p:sp>
        <p:nvSpPr>
          <p:cNvPr id="3" name="Content Placeholder 2">
            <a:extLst>
              <a:ext uri="{FF2B5EF4-FFF2-40B4-BE49-F238E27FC236}">
                <a16:creationId xmlns:a16="http://schemas.microsoft.com/office/drawing/2014/main" id="{5F759426-CC9E-4D47-8AF3-BD162C39A02A}"/>
              </a:ext>
            </a:extLst>
          </p:cNvPr>
          <p:cNvSpPr>
            <a:spLocks noGrp="1"/>
          </p:cNvSpPr>
          <p:nvPr>
            <p:ph idx="1"/>
          </p:nvPr>
        </p:nvSpPr>
        <p:spPr>
          <a:xfrm>
            <a:off x="3869268" y="658368"/>
            <a:ext cx="5122333" cy="5541264"/>
          </a:xfrm>
        </p:spPr>
        <p:txBody>
          <a:bodyPr anchor="t">
            <a:normAutofit/>
          </a:bodyPr>
          <a:lstStyle/>
          <a:p>
            <a:pPr marL="0" indent="0">
              <a:buNone/>
            </a:pPr>
            <a:r>
              <a:rPr lang="en-GB" sz="1600" b="1" dirty="0">
                <a:solidFill>
                  <a:schemeClr val="accent1">
                    <a:lumMod val="75000"/>
                  </a:schemeClr>
                </a:solidFill>
                <a:latin typeface="Courier New" panose="02070309020205020404" pitchFamily="49" charset="0"/>
                <a:cs typeface="Courier New" panose="02070309020205020404" pitchFamily="49" charset="0"/>
              </a:rPr>
              <a:t>The application contains 4 fragments representing the different tabs and 1 base fragment.</a:t>
            </a:r>
          </a:p>
          <a:p>
            <a:pPr marL="0" indent="0">
              <a:buNone/>
            </a:pPr>
            <a:endParaRPr lang="en-GB" dirty="0"/>
          </a:p>
          <a:p>
            <a:pPr marL="0" indent="0">
              <a:buNone/>
            </a:pPr>
            <a:endParaRPr lang="en-GB" dirty="0"/>
          </a:p>
          <a:p>
            <a:pPr marL="0" indent="0">
              <a:buNone/>
            </a:pPr>
            <a:endParaRPr lang="en-GB" dirty="0"/>
          </a:p>
          <a:p>
            <a:pPr marL="0" indent="0">
              <a:buNone/>
            </a:pPr>
            <a:r>
              <a:rPr lang="en-GB" sz="1600" b="1" dirty="0">
                <a:solidFill>
                  <a:schemeClr val="accent1">
                    <a:lumMod val="75000"/>
                  </a:schemeClr>
                </a:solidFill>
                <a:latin typeface="Courier New" panose="02070309020205020404" pitchFamily="49" charset="0"/>
                <a:cs typeface="Courier New" panose="02070309020205020404" pitchFamily="49" charset="0"/>
              </a:rPr>
              <a:t>The base fragment implements our firebase callback interface in order to receive data from the database.</a:t>
            </a:r>
          </a:p>
          <a:p>
            <a:pPr marL="0" indent="0">
              <a:buNone/>
            </a:pPr>
            <a:endParaRPr lang="en-GB" sz="1600" b="1" dirty="0">
              <a:solidFill>
                <a:schemeClr val="accent1">
                  <a:lumMod val="75000"/>
                </a:schemeClr>
              </a:solidFill>
              <a:latin typeface="Courier New" panose="02070309020205020404" pitchFamily="49" charset="0"/>
              <a:cs typeface="Courier New" panose="02070309020205020404" pitchFamily="49" charset="0"/>
            </a:endParaRPr>
          </a:p>
          <a:p>
            <a:pPr marL="0" indent="0">
              <a:buNone/>
            </a:pPr>
            <a:r>
              <a:rPr lang="en-GB" sz="1600" b="1" dirty="0">
                <a:solidFill>
                  <a:schemeClr val="accent1">
                    <a:lumMod val="75000"/>
                  </a:schemeClr>
                </a:solidFill>
                <a:latin typeface="Courier New" panose="02070309020205020404" pitchFamily="49" charset="0"/>
                <a:cs typeface="Courier New" panose="02070309020205020404" pitchFamily="49" charset="0"/>
              </a:rPr>
              <a:t>Each of the 4 fragments extends the base fragments and implements the methods required</a:t>
            </a:r>
          </a:p>
        </p:txBody>
      </p:sp>
      <p:pic>
        <p:nvPicPr>
          <p:cNvPr id="4" name="Picture 3">
            <a:extLst>
              <a:ext uri="{FF2B5EF4-FFF2-40B4-BE49-F238E27FC236}">
                <a16:creationId xmlns:a16="http://schemas.microsoft.com/office/drawing/2014/main" id="{77EC9D9C-B5C6-4A41-8A35-9514179D555B}"/>
              </a:ext>
            </a:extLst>
          </p:cNvPr>
          <p:cNvPicPr>
            <a:picLocks noChangeAspect="1"/>
          </p:cNvPicPr>
          <p:nvPr/>
        </p:nvPicPr>
        <p:blipFill>
          <a:blip r:embed="rId2"/>
          <a:stretch>
            <a:fillRect/>
          </a:stretch>
        </p:blipFill>
        <p:spPr>
          <a:xfrm>
            <a:off x="3986212" y="1816156"/>
            <a:ext cx="4219575" cy="657225"/>
          </a:xfrm>
          <a:prstGeom prst="rect">
            <a:avLst/>
          </a:prstGeom>
        </p:spPr>
      </p:pic>
    </p:spTree>
    <p:extLst>
      <p:ext uri="{BB962C8B-B14F-4D97-AF65-F5344CB8AC3E}">
        <p14:creationId xmlns:p14="http://schemas.microsoft.com/office/powerpoint/2010/main" val="2774434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B7BF1-F295-4F5B-A287-ED72E4AE6FDF}"/>
              </a:ext>
            </a:extLst>
          </p:cNvPr>
          <p:cNvSpPr>
            <a:spLocks noGrp="1"/>
          </p:cNvSpPr>
          <p:nvPr>
            <p:ph type="title"/>
          </p:nvPr>
        </p:nvSpPr>
        <p:spPr/>
        <p:txBody>
          <a:bodyPr/>
          <a:lstStyle/>
          <a:p>
            <a:r>
              <a:rPr lang="en-GB" dirty="0"/>
              <a:t>The fragments</a:t>
            </a:r>
          </a:p>
        </p:txBody>
      </p:sp>
      <p:sp>
        <p:nvSpPr>
          <p:cNvPr id="3" name="Content Placeholder 2">
            <a:extLst>
              <a:ext uri="{FF2B5EF4-FFF2-40B4-BE49-F238E27FC236}">
                <a16:creationId xmlns:a16="http://schemas.microsoft.com/office/drawing/2014/main" id="{5F759426-CC9E-4D47-8AF3-BD162C39A02A}"/>
              </a:ext>
            </a:extLst>
          </p:cNvPr>
          <p:cNvSpPr>
            <a:spLocks noGrp="1"/>
          </p:cNvSpPr>
          <p:nvPr>
            <p:ph idx="1"/>
          </p:nvPr>
        </p:nvSpPr>
        <p:spPr>
          <a:xfrm>
            <a:off x="3869268" y="658368"/>
            <a:ext cx="5122333" cy="5541264"/>
          </a:xfrm>
        </p:spPr>
        <p:txBody>
          <a:bodyPr anchor="t">
            <a:normAutofit/>
          </a:bodyPr>
          <a:lstStyle/>
          <a:p>
            <a:pPr marL="0" indent="0">
              <a:buNone/>
            </a:pPr>
            <a:endParaRPr lang="en-GB" dirty="0"/>
          </a:p>
          <a:p>
            <a:pPr marL="0" indent="0">
              <a:buNone/>
            </a:pPr>
            <a:endParaRPr lang="en-GB" dirty="0"/>
          </a:p>
          <a:p>
            <a:pPr marL="0" indent="0">
              <a:buNone/>
            </a:pPr>
            <a:endParaRPr lang="en-GB" dirty="0"/>
          </a:p>
        </p:txBody>
      </p:sp>
      <p:pic>
        <p:nvPicPr>
          <p:cNvPr id="4" name="Picture 3">
            <a:extLst>
              <a:ext uri="{FF2B5EF4-FFF2-40B4-BE49-F238E27FC236}">
                <a16:creationId xmlns:a16="http://schemas.microsoft.com/office/drawing/2014/main" id="{77EC9D9C-B5C6-4A41-8A35-9514179D555B}"/>
              </a:ext>
            </a:extLst>
          </p:cNvPr>
          <p:cNvPicPr>
            <a:picLocks noChangeAspect="1"/>
          </p:cNvPicPr>
          <p:nvPr/>
        </p:nvPicPr>
        <p:blipFill>
          <a:blip r:embed="rId2"/>
          <a:stretch>
            <a:fillRect/>
          </a:stretch>
        </p:blipFill>
        <p:spPr>
          <a:xfrm>
            <a:off x="3869268" y="444161"/>
            <a:ext cx="6686282" cy="976266"/>
          </a:xfrm>
          <a:prstGeom prst="rect">
            <a:avLst/>
          </a:prstGeom>
        </p:spPr>
      </p:pic>
      <p:sp>
        <p:nvSpPr>
          <p:cNvPr id="5" name="Arrow: Down 4">
            <a:extLst>
              <a:ext uri="{FF2B5EF4-FFF2-40B4-BE49-F238E27FC236}">
                <a16:creationId xmlns:a16="http://schemas.microsoft.com/office/drawing/2014/main" id="{6EB17FD9-A220-49A9-BD55-D28EFD83FFE7}"/>
              </a:ext>
            </a:extLst>
          </p:cNvPr>
          <p:cNvSpPr/>
          <p:nvPr/>
        </p:nvSpPr>
        <p:spPr>
          <a:xfrm>
            <a:off x="4651899" y="1420427"/>
            <a:ext cx="328474" cy="6572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02D51866-2AD3-4E1B-9569-CFC8EB77BA65}"/>
              </a:ext>
            </a:extLst>
          </p:cNvPr>
          <p:cNvSpPr txBox="1"/>
          <p:nvPr/>
        </p:nvSpPr>
        <p:spPr>
          <a:xfrm>
            <a:off x="4242130" y="2077652"/>
            <a:ext cx="6313420" cy="338554"/>
          </a:xfrm>
          <a:prstGeom prst="rect">
            <a:avLst/>
          </a:prstGeom>
          <a:noFill/>
        </p:spPr>
        <p:txBody>
          <a:bodyPr wrap="square" rtlCol="0">
            <a:spAutoFit/>
          </a:bodyPr>
          <a:lstStyle/>
          <a:p>
            <a:r>
              <a:rPr lang="en-GB" sz="1600" b="1" dirty="0">
                <a:solidFill>
                  <a:schemeClr val="accent1">
                    <a:lumMod val="75000"/>
                  </a:schemeClr>
                </a:solidFill>
                <a:latin typeface="Courier New" panose="02070309020205020404" pitchFamily="49" charset="0"/>
                <a:cs typeface="Courier New" panose="02070309020205020404" pitchFamily="49" charset="0"/>
              </a:rPr>
              <a:t>This fragment displays the map and any markers</a:t>
            </a:r>
          </a:p>
        </p:txBody>
      </p:sp>
      <p:pic>
        <p:nvPicPr>
          <p:cNvPr id="11" name="Picture 10">
            <a:extLst>
              <a:ext uri="{FF2B5EF4-FFF2-40B4-BE49-F238E27FC236}">
                <a16:creationId xmlns:a16="http://schemas.microsoft.com/office/drawing/2014/main" id="{53535ACF-9066-4518-9412-D736A2B61D13}"/>
              </a:ext>
            </a:extLst>
          </p:cNvPr>
          <p:cNvPicPr>
            <a:picLocks noChangeAspect="1"/>
          </p:cNvPicPr>
          <p:nvPr/>
        </p:nvPicPr>
        <p:blipFill>
          <a:blip r:embed="rId3"/>
          <a:stretch>
            <a:fillRect/>
          </a:stretch>
        </p:blipFill>
        <p:spPr>
          <a:xfrm>
            <a:off x="3869268" y="2476101"/>
            <a:ext cx="2483081" cy="3931387"/>
          </a:xfrm>
          <a:prstGeom prst="rect">
            <a:avLst/>
          </a:prstGeom>
        </p:spPr>
      </p:pic>
    </p:spTree>
    <p:extLst>
      <p:ext uri="{BB962C8B-B14F-4D97-AF65-F5344CB8AC3E}">
        <p14:creationId xmlns:p14="http://schemas.microsoft.com/office/powerpoint/2010/main" val="490802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B7BF1-F295-4F5B-A287-ED72E4AE6FDF}"/>
              </a:ext>
            </a:extLst>
          </p:cNvPr>
          <p:cNvSpPr>
            <a:spLocks noGrp="1"/>
          </p:cNvSpPr>
          <p:nvPr>
            <p:ph type="title"/>
          </p:nvPr>
        </p:nvSpPr>
        <p:spPr/>
        <p:txBody>
          <a:bodyPr/>
          <a:lstStyle/>
          <a:p>
            <a:r>
              <a:rPr lang="en-GB" dirty="0"/>
              <a:t>The Fragments</a:t>
            </a:r>
            <a:endParaRPr lang="en-GB" sz="1600" b="1" dirty="0">
              <a:solidFill>
                <a:schemeClr val="accent1">
                  <a:lumMod val="75000"/>
                </a:schemeClr>
              </a:solidFill>
              <a:latin typeface="Courier New" panose="02070309020205020404" pitchFamily="49" charset="0"/>
              <a:ea typeface="+mn-ea"/>
              <a:cs typeface="Courier New" panose="02070309020205020404" pitchFamily="49" charset="0"/>
            </a:endParaRPr>
          </a:p>
        </p:txBody>
      </p:sp>
      <p:sp>
        <p:nvSpPr>
          <p:cNvPr id="3" name="Content Placeholder 2">
            <a:extLst>
              <a:ext uri="{FF2B5EF4-FFF2-40B4-BE49-F238E27FC236}">
                <a16:creationId xmlns:a16="http://schemas.microsoft.com/office/drawing/2014/main" id="{5F759426-CC9E-4D47-8AF3-BD162C39A02A}"/>
              </a:ext>
            </a:extLst>
          </p:cNvPr>
          <p:cNvSpPr>
            <a:spLocks noGrp="1"/>
          </p:cNvSpPr>
          <p:nvPr>
            <p:ph idx="1"/>
          </p:nvPr>
        </p:nvSpPr>
        <p:spPr>
          <a:xfrm>
            <a:off x="3869268" y="658368"/>
            <a:ext cx="5122333" cy="5541264"/>
          </a:xfrm>
        </p:spPr>
        <p:txBody>
          <a:bodyPr anchor="t">
            <a:normAutofit/>
          </a:bodyPr>
          <a:lstStyle/>
          <a:p>
            <a:pPr marL="0" indent="0">
              <a:buNone/>
            </a:pPr>
            <a:endParaRPr lang="en-GB" dirty="0"/>
          </a:p>
          <a:p>
            <a:pPr marL="0" indent="0">
              <a:buNone/>
            </a:pPr>
            <a:endParaRPr lang="en-GB" dirty="0"/>
          </a:p>
          <a:p>
            <a:pPr marL="0" indent="0">
              <a:buNone/>
            </a:pPr>
            <a:endParaRPr lang="en-GB" dirty="0"/>
          </a:p>
        </p:txBody>
      </p:sp>
      <p:pic>
        <p:nvPicPr>
          <p:cNvPr id="4" name="Picture 3">
            <a:extLst>
              <a:ext uri="{FF2B5EF4-FFF2-40B4-BE49-F238E27FC236}">
                <a16:creationId xmlns:a16="http://schemas.microsoft.com/office/drawing/2014/main" id="{77EC9D9C-B5C6-4A41-8A35-9514179D555B}"/>
              </a:ext>
            </a:extLst>
          </p:cNvPr>
          <p:cNvPicPr>
            <a:picLocks noChangeAspect="1"/>
          </p:cNvPicPr>
          <p:nvPr/>
        </p:nvPicPr>
        <p:blipFill>
          <a:blip r:embed="rId2"/>
          <a:stretch>
            <a:fillRect/>
          </a:stretch>
        </p:blipFill>
        <p:spPr>
          <a:xfrm>
            <a:off x="3869268" y="444161"/>
            <a:ext cx="6686282" cy="976266"/>
          </a:xfrm>
          <a:prstGeom prst="rect">
            <a:avLst/>
          </a:prstGeom>
        </p:spPr>
      </p:pic>
      <p:sp>
        <p:nvSpPr>
          <p:cNvPr id="5" name="Arrow: Down 4">
            <a:extLst>
              <a:ext uri="{FF2B5EF4-FFF2-40B4-BE49-F238E27FC236}">
                <a16:creationId xmlns:a16="http://schemas.microsoft.com/office/drawing/2014/main" id="{6EB17FD9-A220-49A9-BD55-D28EFD83FFE7}"/>
              </a:ext>
            </a:extLst>
          </p:cNvPr>
          <p:cNvSpPr/>
          <p:nvPr/>
        </p:nvSpPr>
        <p:spPr>
          <a:xfrm>
            <a:off x="6266197" y="1496614"/>
            <a:ext cx="328474" cy="6572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02D51866-2AD3-4E1B-9569-CFC8EB77BA65}"/>
              </a:ext>
            </a:extLst>
          </p:cNvPr>
          <p:cNvSpPr txBox="1"/>
          <p:nvPr/>
        </p:nvSpPr>
        <p:spPr>
          <a:xfrm>
            <a:off x="3869268" y="2077652"/>
            <a:ext cx="7254452" cy="584775"/>
          </a:xfrm>
          <a:prstGeom prst="rect">
            <a:avLst/>
          </a:prstGeom>
          <a:noFill/>
        </p:spPr>
        <p:txBody>
          <a:bodyPr wrap="square" rtlCol="0">
            <a:spAutoFit/>
          </a:bodyPr>
          <a:lstStyle/>
          <a:p>
            <a:r>
              <a:rPr lang="en-GB" sz="1600" b="1" dirty="0">
                <a:solidFill>
                  <a:schemeClr val="accent1">
                    <a:lumMod val="75000"/>
                  </a:schemeClr>
                </a:solidFill>
                <a:latin typeface="Courier New" panose="02070309020205020404" pitchFamily="49" charset="0"/>
                <a:cs typeface="Courier New" panose="02070309020205020404" pitchFamily="49" charset="0"/>
              </a:rPr>
              <a:t>This fragment displays a recyclerview listing all the places corresponding to the markers on the map</a:t>
            </a:r>
          </a:p>
        </p:txBody>
      </p:sp>
      <p:pic>
        <p:nvPicPr>
          <p:cNvPr id="8" name="Picture 7">
            <a:extLst>
              <a:ext uri="{FF2B5EF4-FFF2-40B4-BE49-F238E27FC236}">
                <a16:creationId xmlns:a16="http://schemas.microsoft.com/office/drawing/2014/main" id="{68ECCEEE-29AA-4B16-89C4-353AA25B6FFD}"/>
              </a:ext>
            </a:extLst>
          </p:cNvPr>
          <p:cNvPicPr>
            <a:picLocks noChangeAspect="1"/>
          </p:cNvPicPr>
          <p:nvPr/>
        </p:nvPicPr>
        <p:blipFill>
          <a:blip r:embed="rId3"/>
          <a:stretch>
            <a:fillRect/>
          </a:stretch>
        </p:blipFill>
        <p:spPr>
          <a:xfrm>
            <a:off x="5478140" y="2700157"/>
            <a:ext cx="2407903" cy="3780145"/>
          </a:xfrm>
          <a:prstGeom prst="rect">
            <a:avLst/>
          </a:prstGeom>
        </p:spPr>
      </p:pic>
    </p:spTree>
    <p:extLst>
      <p:ext uri="{BB962C8B-B14F-4D97-AF65-F5344CB8AC3E}">
        <p14:creationId xmlns:p14="http://schemas.microsoft.com/office/powerpoint/2010/main" val="911566125"/>
      </p:ext>
    </p:extLst>
  </p:cSld>
  <p:clrMapOvr>
    <a:masterClrMapping/>
  </p:clrMapOvr>
</p:sld>
</file>

<file path=ppt/theme/theme1.xml><?xml version="1.0" encoding="utf-8"?>
<a:theme xmlns:a="http://schemas.openxmlformats.org/drawingml/2006/main" name="Frame">
  <a:themeElements>
    <a:clrScheme name="Fram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39D77354-939E-4A26-AE51-B3F9618B14B7}"/>
    </a:ext>
  </a:extLst>
</a:theme>
</file>

<file path=docProps/app.xml><?xml version="1.0" encoding="utf-8"?>
<Properties xmlns="http://schemas.openxmlformats.org/officeDocument/2006/extended-properties" xmlns:vt="http://schemas.openxmlformats.org/officeDocument/2006/docPropsVTypes">
  <Template>Frame</Template>
  <TotalTime>3215</TotalTime>
  <Words>1942</Words>
  <Application>Microsoft Office PowerPoint</Application>
  <PresentationFormat>Widescreen</PresentationFormat>
  <Paragraphs>247</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Corbel</vt:lpstr>
      <vt:lpstr>Courier New</vt:lpstr>
      <vt:lpstr>Wingdings 2</vt:lpstr>
      <vt:lpstr>Frame</vt:lpstr>
      <vt:lpstr>GO4LUNCH</vt:lpstr>
      <vt:lpstr>Displaying the list of restaurants</vt:lpstr>
      <vt:lpstr>Displaying the list of restaurants</vt:lpstr>
      <vt:lpstr>Displaying the list of restaurants</vt:lpstr>
      <vt:lpstr>Displaying the list of restaurants</vt:lpstr>
      <vt:lpstr>Displaying the list of restaurants</vt:lpstr>
      <vt:lpstr>The fragments</vt:lpstr>
      <vt:lpstr>The fragments</vt:lpstr>
      <vt:lpstr>The Fragments</vt:lpstr>
      <vt:lpstr>The fragments</vt:lpstr>
      <vt:lpstr>The fragments</vt:lpstr>
      <vt:lpstr>Managing the fragments</vt:lpstr>
      <vt:lpstr>Managing the fragments</vt:lpstr>
      <vt:lpstr>Multi language display</vt:lpstr>
      <vt:lpstr>Multi language display</vt:lpstr>
      <vt:lpstr>The Theme - Colours</vt:lpstr>
      <vt:lpstr>The Theme - Styles</vt:lpstr>
      <vt:lpstr>The Theme - Styles</vt:lpstr>
      <vt:lpstr>The Theme - Styles</vt:lpstr>
      <vt:lpstr>The Theme - Styles</vt:lpstr>
      <vt:lpstr>Navigation display</vt:lpstr>
      <vt:lpstr>Using the app – Log  in</vt:lpstr>
      <vt:lpstr>Markers</vt:lpstr>
      <vt:lpstr>Restaurant detail activity</vt:lpstr>
      <vt:lpstr>Restaurant list</vt:lpstr>
      <vt:lpstr>Restaurant list actions</vt:lpstr>
      <vt:lpstr>Friends List</vt:lpstr>
      <vt:lpstr>Friends List</vt:lpstr>
      <vt:lpstr>Liked tab</vt:lpstr>
      <vt:lpstr>Search Functionality</vt:lpstr>
      <vt:lpstr>Search Functionality - 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GO4LUNCH</dc:title>
  <dc:creator>HP</dc:creator>
  <cp:lastModifiedBy>HP</cp:lastModifiedBy>
  <cp:revision>32</cp:revision>
  <dcterms:created xsi:type="dcterms:W3CDTF">2018-11-28T13:31:13Z</dcterms:created>
  <dcterms:modified xsi:type="dcterms:W3CDTF">2018-12-04T16:07:15Z</dcterms:modified>
</cp:coreProperties>
</file>